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9" r:id="rId6"/>
    <p:sldId id="260" r:id="rId7"/>
    <p:sldId id="271" r:id="rId8"/>
    <p:sldId id="263" r:id="rId9"/>
    <p:sldId id="264" r:id="rId10"/>
    <p:sldId id="265" r:id="rId11"/>
    <p:sldId id="266" r:id="rId12"/>
    <p:sldId id="267" r:id="rId13"/>
    <p:sldId id="268" r:id="rId14"/>
    <p:sldId id="273" r:id="rId15"/>
    <p:sldId id="269" r:id="rId16"/>
    <p:sldId id="272" r:id="rId17"/>
    <p:sldId id="270" r:id="rId18"/>
    <p:sldId id="25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89" autoAdjust="0"/>
    <p:restoredTop sz="94660"/>
  </p:normalViewPr>
  <p:slideViewPr>
    <p:cSldViewPr snapToGrid="0">
      <p:cViewPr varScale="1">
        <p:scale>
          <a:sx n="74" d="100"/>
          <a:sy n="74" d="100"/>
        </p:scale>
        <p:origin x="94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itra bijjal" userId="f81a4afef5e6cc08" providerId="LiveId" clId="{15060AFC-3729-4E2E-927F-EFB8FE95EB8F}"/>
    <pc:docChg chg="undo custSel addSld delSld modSld">
      <pc:chgData name="chaitra bijjal" userId="f81a4afef5e6cc08" providerId="LiveId" clId="{15060AFC-3729-4E2E-927F-EFB8FE95EB8F}" dt="2025-12-09T10:08:52.643" v="672"/>
      <pc:docMkLst>
        <pc:docMk/>
      </pc:docMkLst>
      <pc:sldChg chg="addSp modSp mod modTransition">
        <pc:chgData name="chaitra bijjal" userId="f81a4afef5e6cc08" providerId="LiveId" clId="{15060AFC-3729-4E2E-927F-EFB8FE95EB8F}" dt="2025-12-09T10:06:21.141" v="650"/>
        <pc:sldMkLst>
          <pc:docMk/>
          <pc:sldMk cId="4043737824" sldId="257"/>
        </pc:sldMkLst>
        <pc:spChg chg="mod">
          <ac:chgData name="chaitra bijjal" userId="f81a4afef5e6cc08" providerId="LiveId" clId="{15060AFC-3729-4E2E-927F-EFB8FE95EB8F}" dt="2025-12-08T14:48:29.387" v="134" actId="14100"/>
          <ac:spMkLst>
            <pc:docMk/>
            <pc:sldMk cId="4043737824" sldId="257"/>
            <ac:spMk id="2" creationId="{78FD68DA-43BA-4508-8DE2-BA9BB7B2FA5B}"/>
          </ac:spMkLst>
        </pc:spChg>
        <pc:spChg chg="mod">
          <ac:chgData name="chaitra bijjal" userId="f81a4afef5e6cc08" providerId="LiveId" clId="{15060AFC-3729-4E2E-927F-EFB8FE95EB8F}" dt="2025-12-08T14:48:51.857" v="135" actId="255"/>
          <ac:spMkLst>
            <pc:docMk/>
            <pc:sldMk cId="4043737824" sldId="257"/>
            <ac:spMk id="14" creationId="{CFF4FEB8-1C0B-5BDE-1859-BDE93B950802}"/>
          </ac:spMkLst>
        </pc:spChg>
        <pc:spChg chg="mod">
          <ac:chgData name="chaitra bijjal" userId="f81a4afef5e6cc08" providerId="LiveId" clId="{15060AFC-3729-4E2E-927F-EFB8FE95EB8F}" dt="2025-12-08T14:49:09.817" v="137" actId="1076"/>
          <ac:spMkLst>
            <pc:docMk/>
            <pc:sldMk cId="4043737824" sldId="257"/>
            <ac:spMk id="19" creationId="{C9F6E9A6-F06D-D441-A9D9-DFAC557798E7}"/>
          </ac:spMkLst>
        </pc:spChg>
        <pc:picChg chg="add mod">
          <ac:chgData name="chaitra bijjal" userId="f81a4afef5e6cc08" providerId="LiveId" clId="{15060AFC-3729-4E2E-927F-EFB8FE95EB8F}" dt="2025-12-09T10:04:38.793" v="639" actId="1076"/>
          <ac:picMkLst>
            <pc:docMk/>
            <pc:sldMk cId="4043737824" sldId="257"/>
            <ac:picMk id="4" creationId="{77ABB0D7-A9B2-B60A-AD0E-08AB34AAE9DB}"/>
          </ac:picMkLst>
        </pc:picChg>
      </pc:sldChg>
      <pc:sldChg chg="modSp mod modTransition">
        <pc:chgData name="chaitra bijjal" userId="f81a4afef5e6cc08" providerId="LiveId" clId="{15060AFC-3729-4E2E-927F-EFB8FE95EB8F}" dt="2025-12-09T10:08:52.643" v="672"/>
        <pc:sldMkLst>
          <pc:docMk/>
          <pc:sldMk cId="191714609" sldId="258"/>
        </pc:sldMkLst>
        <pc:spChg chg="mod">
          <ac:chgData name="chaitra bijjal" userId="f81a4afef5e6cc08" providerId="LiveId" clId="{15060AFC-3729-4E2E-927F-EFB8FE95EB8F}" dt="2025-12-08T17:33:55.220" v="410" actId="2711"/>
          <ac:spMkLst>
            <pc:docMk/>
            <pc:sldMk cId="191714609" sldId="258"/>
            <ac:spMk id="2" creationId="{9AB2EA78-AEB3-469B-9025-3B17201A457B}"/>
          </ac:spMkLst>
        </pc:spChg>
        <pc:spChg chg="mod">
          <ac:chgData name="chaitra bijjal" userId="f81a4afef5e6cc08" providerId="LiveId" clId="{15060AFC-3729-4E2E-927F-EFB8FE95EB8F}" dt="2025-12-08T17:35:10.523" v="527" actId="20577"/>
          <ac:spMkLst>
            <pc:docMk/>
            <pc:sldMk cId="191714609" sldId="258"/>
            <ac:spMk id="3" creationId="{255E1F2F-E259-4EA8-9FFD-3A10AF541859}"/>
          </ac:spMkLst>
        </pc:spChg>
      </pc:sldChg>
      <pc:sldChg chg="modSp mod modTransition">
        <pc:chgData name="chaitra bijjal" userId="f81a4afef5e6cc08" providerId="LiveId" clId="{15060AFC-3729-4E2E-927F-EFB8FE95EB8F}" dt="2025-12-09T10:06:38.490" v="653"/>
        <pc:sldMkLst>
          <pc:docMk/>
          <pc:sldMk cId="3369977438" sldId="259"/>
        </pc:sldMkLst>
        <pc:spChg chg="mod">
          <ac:chgData name="chaitra bijjal" userId="f81a4afef5e6cc08" providerId="LiveId" clId="{15060AFC-3729-4E2E-927F-EFB8FE95EB8F}" dt="2025-12-08T14:49:24.135" v="138" actId="255"/>
          <ac:spMkLst>
            <pc:docMk/>
            <pc:sldMk cId="3369977438" sldId="259"/>
            <ac:spMk id="2" creationId="{2851FA37-1CB7-3F80-9CCA-477A6C7118F4}"/>
          </ac:spMkLst>
        </pc:spChg>
        <pc:spChg chg="mod">
          <ac:chgData name="chaitra bijjal" userId="f81a4afef5e6cc08" providerId="LiveId" clId="{15060AFC-3729-4E2E-927F-EFB8FE95EB8F}" dt="2025-12-08T14:49:31.694" v="140" actId="27636"/>
          <ac:spMkLst>
            <pc:docMk/>
            <pc:sldMk cId="3369977438" sldId="259"/>
            <ac:spMk id="3" creationId="{3E002673-458D-FA3A-135C-B6C36B6928B8}"/>
          </ac:spMkLst>
        </pc:spChg>
      </pc:sldChg>
      <pc:sldChg chg="modSp mod modTransition">
        <pc:chgData name="chaitra bijjal" userId="f81a4afef5e6cc08" providerId="LiveId" clId="{15060AFC-3729-4E2E-927F-EFB8FE95EB8F}" dt="2025-12-09T10:06:43.264" v="654"/>
        <pc:sldMkLst>
          <pc:docMk/>
          <pc:sldMk cId="3655753092" sldId="260"/>
        </pc:sldMkLst>
        <pc:spChg chg="mod">
          <ac:chgData name="chaitra bijjal" userId="f81a4afef5e6cc08" providerId="LiveId" clId="{15060AFC-3729-4E2E-927F-EFB8FE95EB8F}" dt="2025-12-08T17:36:33.091" v="541" actId="207"/>
          <ac:spMkLst>
            <pc:docMk/>
            <pc:sldMk cId="3655753092" sldId="260"/>
            <ac:spMk id="2" creationId="{534D4CA5-B951-A2FD-E127-F783948E1A95}"/>
          </ac:spMkLst>
        </pc:spChg>
        <pc:spChg chg="mod">
          <ac:chgData name="chaitra bijjal" userId="f81a4afef5e6cc08" providerId="LiveId" clId="{15060AFC-3729-4E2E-927F-EFB8FE95EB8F}" dt="2025-12-08T14:53:13.355" v="163" actId="1076"/>
          <ac:spMkLst>
            <pc:docMk/>
            <pc:sldMk cId="3655753092" sldId="260"/>
            <ac:spMk id="5" creationId="{A7963AD0-9378-398A-D7E3-7987BA12962A}"/>
          </ac:spMkLst>
        </pc:spChg>
        <pc:graphicFrameChg chg="mod modGraphic">
          <ac:chgData name="chaitra bijjal" userId="f81a4afef5e6cc08" providerId="LiveId" clId="{15060AFC-3729-4E2E-927F-EFB8FE95EB8F}" dt="2025-12-08T14:52:40.436" v="159" actId="2711"/>
          <ac:graphicFrameMkLst>
            <pc:docMk/>
            <pc:sldMk cId="3655753092" sldId="260"/>
            <ac:graphicFrameMk id="4" creationId="{C47C9EFF-7757-956B-F000-9C4CA383424D}"/>
          </ac:graphicFrameMkLst>
        </pc:graphicFrameChg>
      </pc:sldChg>
      <pc:sldChg chg="del">
        <pc:chgData name="chaitra bijjal" userId="f81a4afef5e6cc08" providerId="LiveId" clId="{15060AFC-3729-4E2E-927F-EFB8FE95EB8F}" dt="2025-12-08T18:15:39.935" v="592" actId="2696"/>
        <pc:sldMkLst>
          <pc:docMk/>
          <pc:sldMk cId="1491949635" sldId="261"/>
        </pc:sldMkLst>
      </pc:sldChg>
      <pc:sldChg chg="addSp delSp modSp del mod">
        <pc:chgData name="chaitra bijjal" userId="f81a4afef5e6cc08" providerId="LiveId" clId="{15060AFC-3729-4E2E-927F-EFB8FE95EB8F}" dt="2025-12-08T14:59:11.916" v="182" actId="2696"/>
        <pc:sldMkLst>
          <pc:docMk/>
          <pc:sldMk cId="1996094142" sldId="262"/>
        </pc:sldMkLst>
        <pc:spChg chg="mod">
          <ac:chgData name="chaitra bijjal" userId="f81a4afef5e6cc08" providerId="LiveId" clId="{15060AFC-3729-4E2E-927F-EFB8FE95EB8F}" dt="2025-12-08T14:53:38.307" v="166" actId="14100"/>
          <ac:spMkLst>
            <pc:docMk/>
            <pc:sldMk cId="1996094142" sldId="262"/>
            <ac:spMk id="2" creationId="{DE0C795B-4E00-7586-8038-6EB291BAEC66}"/>
          </ac:spMkLst>
        </pc:spChg>
        <pc:spChg chg="add del">
          <ac:chgData name="chaitra bijjal" userId="f81a4afef5e6cc08" providerId="LiveId" clId="{15060AFC-3729-4E2E-927F-EFB8FE95EB8F}" dt="2025-12-08T14:58:02.335" v="170"/>
          <ac:spMkLst>
            <pc:docMk/>
            <pc:sldMk cId="1996094142" sldId="262"/>
            <ac:spMk id="3" creationId="{44FBC123-AC99-4E6B-ECD6-C20AEBC763B0}"/>
          </ac:spMkLst>
        </pc:spChg>
        <pc:spChg chg="add del mod">
          <ac:chgData name="chaitra bijjal" userId="f81a4afef5e6cc08" providerId="LiveId" clId="{15060AFC-3729-4E2E-927F-EFB8FE95EB8F}" dt="2025-12-08T14:58:47.299" v="178" actId="47"/>
          <ac:spMkLst>
            <pc:docMk/>
            <pc:sldMk cId="1996094142" sldId="262"/>
            <ac:spMk id="4" creationId="{67E61CE4-587E-9D33-A701-5BE408CB093B}"/>
          </ac:spMkLst>
        </pc:spChg>
        <pc:spChg chg="del mod">
          <ac:chgData name="chaitra bijjal" userId="f81a4afef5e6cc08" providerId="LiveId" clId="{15060AFC-3729-4E2E-927F-EFB8FE95EB8F}" dt="2025-12-08T14:58:21.158" v="173" actId="478"/>
          <ac:spMkLst>
            <pc:docMk/>
            <pc:sldMk cId="1996094142" sldId="262"/>
            <ac:spMk id="5" creationId="{A76C5021-FE53-B4AE-CB05-75B7811770FA}"/>
          </ac:spMkLst>
        </pc:spChg>
        <pc:spChg chg="add del">
          <ac:chgData name="chaitra bijjal" userId="f81a4afef5e6cc08" providerId="LiveId" clId="{15060AFC-3729-4E2E-927F-EFB8FE95EB8F}" dt="2025-12-08T14:58:48.223" v="179"/>
          <ac:spMkLst>
            <pc:docMk/>
            <pc:sldMk cId="1996094142" sldId="262"/>
            <ac:spMk id="6" creationId="{698442BF-0138-CBF6-13FF-8B24FA7D9C5B}"/>
          </ac:spMkLst>
        </pc:spChg>
        <pc:spChg chg="add del">
          <ac:chgData name="chaitra bijjal" userId="f81a4afef5e6cc08" providerId="LiveId" clId="{15060AFC-3729-4E2E-927F-EFB8FE95EB8F}" dt="2025-12-08T14:59:02.793" v="181"/>
          <ac:spMkLst>
            <pc:docMk/>
            <pc:sldMk cId="1996094142" sldId="262"/>
            <ac:spMk id="7" creationId="{4460A153-3CFD-1C5D-1757-2D3D23F4505D}"/>
          </ac:spMkLst>
        </pc:spChg>
      </pc:sldChg>
      <pc:sldChg chg="addSp modSp mod modTransition">
        <pc:chgData name="chaitra bijjal" userId="f81a4afef5e6cc08" providerId="LiveId" clId="{15060AFC-3729-4E2E-927F-EFB8FE95EB8F}" dt="2025-12-09T10:06:53.625" v="656"/>
        <pc:sldMkLst>
          <pc:docMk/>
          <pc:sldMk cId="1541663550" sldId="263"/>
        </pc:sldMkLst>
        <pc:picChg chg="add mod">
          <ac:chgData name="chaitra bijjal" userId="f81a4afef5e6cc08" providerId="LiveId" clId="{15060AFC-3729-4E2E-927F-EFB8FE95EB8F}" dt="2025-12-08T18:11:34.364" v="582" actId="14100"/>
          <ac:picMkLst>
            <pc:docMk/>
            <pc:sldMk cId="1541663550" sldId="263"/>
            <ac:picMk id="3" creationId="{2BA4DFAD-EF6C-3D72-3C4C-76E3DC91A5FF}"/>
          </ac:picMkLst>
        </pc:picChg>
        <pc:picChg chg="add mod">
          <ac:chgData name="chaitra bijjal" userId="f81a4afef5e6cc08" providerId="LiveId" clId="{15060AFC-3729-4E2E-927F-EFB8FE95EB8F}" dt="2025-12-08T18:11:22.966" v="579" actId="14100"/>
          <ac:picMkLst>
            <pc:docMk/>
            <pc:sldMk cId="1541663550" sldId="263"/>
            <ac:picMk id="5" creationId="{65E766AB-2D7F-4248-3AE3-325AFF114D6F}"/>
          </ac:picMkLst>
        </pc:picChg>
        <pc:picChg chg="add mod">
          <ac:chgData name="chaitra bijjal" userId="f81a4afef5e6cc08" providerId="LiveId" clId="{15060AFC-3729-4E2E-927F-EFB8FE95EB8F}" dt="2025-12-08T18:11:18.974" v="578" actId="14100"/>
          <ac:picMkLst>
            <pc:docMk/>
            <pc:sldMk cId="1541663550" sldId="263"/>
            <ac:picMk id="7" creationId="{0E379726-5B2B-A3C9-A0C9-D024BDADC961}"/>
          </ac:picMkLst>
        </pc:picChg>
        <pc:picChg chg="add mod">
          <ac:chgData name="chaitra bijjal" userId="f81a4afef5e6cc08" providerId="LiveId" clId="{15060AFC-3729-4E2E-927F-EFB8FE95EB8F}" dt="2025-12-08T18:11:15.632" v="577" actId="14100"/>
          <ac:picMkLst>
            <pc:docMk/>
            <pc:sldMk cId="1541663550" sldId="263"/>
            <ac:picMk id="9" creationId="{93158F25-EAF5-BA49-E0B3-D6E9671333AD}"/>
          </ac:picMkLst>
        </pc:picChg>
      </pc:sldChg>
      <pc:sldChg chg="modSp mod modTransition">
        <pc:chgData name="chaitra bijjal" userId="f81a4afef5e6cc08" providerId="LiveId" clId="{15060AFC-3729-4E2E-927F-EFB8FE95EB8F}" dt="2025-12-09T10:07:23.789" v="659"/>
        <pc:sldMkLst>
          <pc:docMk/>
          <pc:sldMk cId="1839647744" sldId="264"/>
        </pc:sldMkLst>
        <pc:spChg chg="mod">
          <ac:chgData name="chaitra bijjal" userId="f81a4afef5e6cc08" providerId="LiveId" clId="{15060AFC-3729-4E2E-927F-EFB8FE95EB8F}" dt="2025-12-08T17:36:17.886" v="538" actId="207"/>
          <ac:spMkLst>
            <pc:docMk/>
            <pc:sldMk cId="1839647744" sldId="264"/>
            <ac:spMk id="2" creationId="{B3FB729A-B5B5-DA7E-C09C-0348A4319C04}"/>
          </ac:spMkLst>
        </pc:spChg>
        <pc:spChg chg="mod">
          <ac:chgData name="chaitra bijjal" userId="f81a4afef5e6cc08" providerId="LiveId" clId="{15060AFC-3729-4E2E-927F-EFB8FE95EB8F}" dt="2025-12-08T17:36:13.566" v="537" actId="207"/>
          <ac:spMkLst>
            <pc:docMk/>
            <pc:sldMk cId="1839647744" sldId="264"/>
            <ac:spMk id="3" creationId="{E42004ED-8E56-DFAC-3130-E65562DE97D9}"/>
          </ac:spMkLst>
        </pc:spChg>
      </pc:sldChg>
      <pc:sldChg chg="addSp modSp mod modTransition">
        <pc:chgData name="chaitra bijjal" userId="f81a4afef5e6cc08" providerId="LiveId" clId="{15060AFC-3729-4E2E-927F-EFB8FE95EB8F}" dt="2025-12-09T10:07:43.177" v="660"/>
        <pc:sldMkLst>
          <pc:docMk/>
          <pc:sldMk cId="3168437184" sldId="265"/>
        </pc:sldMkLst>
        <pc:picChg chg="add mod">
          <ac:chgData name="chaitra bijjal" userId="f81a4afef5e6cc08" providerId="LiveId" clId="{15060AFC-3729-4E2E-927F-EFB8FE95EB8F}" dt="2025-12-08T18:13:12.072" v="586" actId="14100"/>
          <ac:picMkLst>
            <pc:docMk/>
            <pc:sldMk cId="3168437184" sldId="265"/>
            <ac:picMk id="3" creationId="{C7960012-499C-4F8E-D28A-2B28715191F5}"/>
          </ac:picMkLst>
        </pc:picChg>
      </pc:sldChg>
      <pc:sldChg chg="modSp mod modTransition">
        <pc:chgData name="chaitra bijjal" userId="f81a4afef5e6cc08" providerId="LiveId" clId="{15060AFC-3729-4E2E-927F-EFB8FE95EB8F}" dt="2025-12-09T10:07:48.461" v="662"/>
        <pc:sldMkLst>
          <pc:docMk/>
          <pc:sldMk cId="3994528898" sldId="266"/>
        </pc:sldMkLst>
        <pc:spChg chg="mod">
          <ac:chgData name="chaitra bijjal" userId="f81a4afef5e6cc08" providerId="LiveId" clId="{15060AFC-3729-4E2E-927F-EFB8FE95EB8F}" dt="2025-12-08T17:36:06.648" v="535" actId="207"/>
          <ac:spMkLst>
            <pc:docMk/>
            <pc:sldMk cId="3994528898" sldId="266"/>
            <ac:spMk id="2" creationId="{4C6BB16D-16D4-66B6-C953-B8A8B2851596}"/>
          </ac:spMkLst>
        </pc:spChg>
        <pc:spChg chg="mod">
          <ac:chgData name="chaitra bijjal" userId="f81a4afef5e6cc08" providerId="LiveId" clId="{15060AFC-3729-4E2E-927F-EFB8FE95EB8F}" dt="2025-12-08T17:36:03.582" v="534" actId="207"/>
          <ac:spMkLst>
            <pc:docMk/>
            <pc:sldMk cId="3994528898" sldId="266"/>
            <ac:spMk id="3" creationId="{F76C22E1-06B9-387E-F870-76F578717A1A}"/>
          </ac:spMkLst>
        </pc:spChg>
      </pc:sldChg>
      <pc:sldChg chg="addSp modSp mod modTransition">
        <pc:chgData name="chaitra bijjal" userId="f81a4afef5e6cc08" providerId="LiveId" clId="{15060AFC-3729-4E2E-927F-EFB8FE95EB8F}" dt="2025-12-09T10:07:58.515" v="663"/>
        <pc:sldMkLst>
          <pc:docMk/>
          <pc:sldMk cId="3319269851" sldId="267"/>
        </pc:sldMkLst>
        <pc:picChg chg="add mod">
          <ac:chgData name="chaitra bijjal" userId="f81a4afef5e6cc08" providerId="LiveId" clId="{15060AFC-3729-4E2E-927F-EFB8FE95EB8F}" dt="2025-12-08T18:15:14.554" v="591" actId="14100"/>
          <ac:picMkLst>
            <pc:docMk/>
            <pc:sldMk cId="3319269851" sldId="267"/>
            <ac:picMk id="3" creationId="{A0357C84-A19C-11E0-1B80-66C2C3859135}"/>
          </ac:picMkLst>
        </pc:picChg>
      </pc:sldChg>
      <pc:sldChg chg="addSp modSp mod modTransition">
        <pc:chgData name="chaitra bijjal" userId="f81a4afef5e6cc08" providerId="LiveId" clId="{15060AFC-3729-4E2E-927F-EFB8FE95EB8F}" dt="2025-12-09T10:08:02.734" v="664"/>
        <pc:sldMkLst>
          <pc:docMk/>
          <pc:sldMk cId="2101470288" sldId="268"/>
        </pc:sldMkLst>
        <pc:spChg chg="mod">
          <ac:chgData name="chaitra bijjal" userId="f81a4afef5e6cc08" providerId="LiveId" clId="{15060AFC-3729-4E2E-927F-EFB8FE95EB8F}" dt="2025-12-08T17:35:57.926" v="533" actId="207"/>
          <ac:spMkLst>
            <pc:docMk/>
            <pc:sldMk cId="2101470288" sldId="268"/>
            <ac:spMk id="2" creationId="{4745C2A0-B068-A72E-1116-57A8C37BCBAB}"/>
          </ac:spMkLst>
        </pc:spChg>
        <pc:spChg chg="add mod">
          <ac:chgData name="chaitra bijjal" userId="f81a4afef5e6cc08" providerId="LiveId" clId="{15060AFC-3729-4E2E-927F-EFB8FE95EB8F}" dt="2025-12-08T17:35:54.698" v="532" actId="207"/>
          <ac:spMkLst>
            <pc:docMk/>
            <pc:sldMk cId="2101470288" sldId="268"/>
            <ac:spMk id="3" creationId="{11B623E9-9FE0-21B5-32DB-89972C8F896F}"/>
          </ac:spMkLst>
        </pc:spChg>
        <pc:spChg chg="mod">
          <ac:chgData name="chaitra bijjal" userId="f81a4afef5e6cc08" providerId="LiveId" clId="{15060AFC-3729-4E2E-927F-EFB8FE95EB8F}" dt="2025-12-08T17:35:52.159" v="531" actId="207"/>
          <ac:spMkLst>
            <pc:docMk/>
            <pc:sldMk cId="2101470288" sldId="268"/>
            <ac:spMk id="5" creationId="{A01799EE-F321-31BA-8DFE-D027DAD736F4}"/>
          </ac:spMkLst>
        </pc:spChg>
      </pc:sldChg>
      <pc:sldChg chg="modSp mod modTransition">
        <pc:chgData name="chaitra bijjal" userId="f81a4afef5e6cc08" providerId="LiveId" clId="{15060AFC-3729-4E2E-927F-EFB8FE95EB8F}" dt="2025-12-09T10:08:13.595" v="666"/>
        <pc:sldMkLst>
          <pc:docMk/>
          <pc:sldMk cId="2626422198" sldId="269"/>
        </pc:sldMkLst>
        <pc:spChg chg="mod">
          <ac:chgData name="chaitra bijjal" userId="f81a4afef5e6cc08" providerId="LiveId" clId="{15060AFC-3729-4E2E-927F-EFB8FE95EB8F}" dt="2025-12-08T17:35:46.596" v="530" actId="207"/>
          <ac:spMkLst>
            <pc:docMk/>
            <pc:sldMk cId="2626422198" sldId="269"/>
            <ac:spMk id="2" creationId="{02BABBAE-A4A4-0C74-50C8-915372C03D1D}"/>
          </ac:spMkLst>
        </pc:spChg>
        <pc:spChg chg="mod">
          <ac:chgData name="chaitra bijjal" userId="f81a4afef5e6cc08" providerId="LiveId" clId="{15060AFC-3729-4E2E-927F-EFB8FE95EB8F}" dt="2025-12-08T17:35:38.387" v="529" actId="207"/>
          <ac:spMkLst>
            <pc:docMk/>
            <pc:sldMk cId="2626422198" sldId="269"/>
            <ac:spMk id="3" creationId="{BDDDBBC9-5153-B481-5BC5-1B7824F1536A}"/>
          </ac:spMkLst>
        </pc:spChg>
      </pc:sldChg>
      <pc:sldChg chg="modSp mod modTransition">
        <pc:chgData name="chaitra bijjal" userId="f81a4afef5e6cc08" providerId="LiveId" clId="{15060AFC-3729-4E2E-927F-EFB8FE95EB8F}" dt="2025-12-09T10:08:35.971" v="668"/>
        <pc:sldMkLst>
          <pc:docMk/>
          <pc:sldMk cId="4183402936" sldId="270"/>
        </pc:sldMkLst>
        <pc:spChg chg="mod">
          <ac:chgData name="chaitra bijjal" userId="f81a4afef5e6cc08" providerId="LiveId" clId="{15060AFC-3729-4E2E-927F-EFB8FE95EB8F}" dt="2025-12-08T17:30:30.682" v="361" actId="113"/>
          <ac:spMkLst>
            <pc:docMk/>
            <pc:sldMk cId="4183402936" sldId="270"/>
            <ac:spMk id="2" creationId="{2FF445A8-2B70-C499-2A18-75A6C7FB7130}"/>
          </ac:spMkLst>
        </pc:spChg>
        <pc:spChg chg="mod">
          <ac:chgData name="chaitra bijjal" userId="f81a4afef5e6cc08" providerId="LiveId" clId="{15060AFC-3729-4E2E-927F-EFB8FE95EB8F}" dt="2025-12-08T17:33:46.442" v="409" actId="2711"/>
          <ac:spMkLst>
            <pc:docMk/>
            <pc:sldMk cId="4183402936" sldId="270"/>
            <ac:spMk id="3" creationId="{6BDC294D-3BC3-9FC3-8247-CC813B691315}"/>
          </ac:spMkLst>
        </pc:spChg>
      </pc:sldChg>
      <pc:sldChg chg="addSp delSp modSp new mod modTransition">
        <pc:chgData name="chaitra bijjal" userId="f81a4afef5e6cc08" providerId="LiveId" clId="{15060AFC-3729-4E2E-927F-EFB8FE95EB8F}" dt="2025-12-09T10:06:48.534" v="655"/>
        <pc:sldMkLst>
          <pc:docMk/>
          <pc:sldMk cId="1330136079" sldId="271"/>
        </pc:sldMkLst>
        <pc:spChg chg="mod">
          <ac:chgData name="chaitra bijjal" userId="f81a4afef5e6cc08" providerId="LiveId" clId="{15060AFC-3729-4E2E-927F-EFB8FE95EB8F}" dt="2025-12-08T17:36:25.234" v="540" actId="207"/>
          <ac:spMkLst>
            <pc:docMk/>
            <pc:sldMk cId="1330136079" sldId="271"/>
            <ac:spMk id="2" creationId="{0B487B77-8F6A-F5F6-9338-496C0E06D160}"/>
          </ac:spMkLst>
        </pc:spChg>
        <pc:spChg chg="del">
          <ac:chgData name="chaitra bijjal" userId="f81a4afef5e6cc08" providerId="LiveId" clId="{15060AFC-3729-4E2E-927F-EFB8FE95EB8F}" dt="2025-12-08T14:59:41.936" v="184"/>
          <ac:spMkLst>
            <pc:docMk/>
            <pc:sldMk cId="1330136079" sldId="271"/>
            <ac:spMk id="3" creationId="{6F834952-B31C-9666-0560-ED83451E6040}"/>
          </ac:spMkLst>
        </pc:spChg>
        <pc:spChg chg="add mod">
          <ac:chgData name="chaitra bijjal" userId="f81a4afef5e6cc08" providerId="LiveId" clId="{15060AFC-3729-4E2E-927F-EFB8FE95EB8F}" dt="2025-12-08T17:36:22.538" v="539" actId="207"/>
          <ac:spMkLst>
            <pc:docMk/>
            <pc:sldMk cId="1330136079" sldId="271"/>
            <ac:spMk id="4" creationId="{5799D5A8-1442-D1D7-433B-33B9D83D8247}"/>
          </ac:spMkLst>
        </pc:spChg>
      </pc:sldChg>
      <pc:sldChg chg="addSp modSp new mod modTransition">
        <pc:chgData name="chaitra bijjal" userId="f81a4afef5e6cc08" providerId="LiveId" clId="{15060AFC-3729-4E2E-927F-EFB8FE95EB8F}" dt="2025-12-09T10:08:23.293" v="667"/>
        <pc:sldMkLst>
          <pc:docMk/>
          <pc:sldMk cId="1041438381" sldId="272"/>
        </pc:sldMkLst>
        <pc:spChg chg="add mod">
          <ac:chgData name="chaitra bijjal" userId="f81a4afef5e6cc08" providerId="LiveId" clId="{15060AFC-3729-4E2E-927F-EFB8FE95EB8F}" dt="2025-12-08T17:35:31.978" v="528" actId="207"/>
          <ac:spMkLst>
            <pc:docMk/>
            <pc:sldMk cId="1041438381" sldId="272"/>
            <ac:spMk id="2" creationId="{BE84D715-A765-F4DF-C84E-115FCA612C79}"/>
          </ac:spMkLst>
        </pc:spChg>
        <pc:picChg chg="add mod">
          <ac:chgData name="chaitra bijjal" userId="f81a4afef5e6cc08" providerId="LiveId" clId="{15060AFC-3729-4E2E-927F-EFB8FE95EB8F}" dt="2025-12-09T10:05:48.476" v="649" actId="1076"/>
          <ac:picMkLst>
            <pc:docMk/>
            <pc:sldMk cId="1041438381" sldId="272"/>
            <ac:picMk id="1026" creationId="{A1D814C2-55E5-51F3-6E4D-D0475FF96044}"/>
          </ac:picMkLst>
        </pc:picChg>
      </pc:sldChg>
      <pc:sldChg chg="addSp delSp modSp new mod modTransition">
        <pc:chgData name="chaitra bijjal" userId="f81a4afef5e6cc08" providerId="LiveId" clId="{15060AFC-3729-4E2E-927F-EFB8FE95EB8F}" dt="2025-12-09T10:08:06.970" v="665"/>
        <pc:sldMkLst>
          <pc:docMk/>
          <pc:sldMk cId="731890363" sldId="273"/>
        </pc:sldMkLst>
        <pc:spChg chg="add del">
          <ac:chgData name="chaitra bijjal" userId="f81a4afef5e6cc08" providerId="LiveId" clId="{15060AFC-3729-4E2E-927F-EFB8FE95EB8F}" dt="2025-12-09T08:47:25.156" v="595" actId="478"/>
          <ac:spMkLst>
            <pc:docMk/>
            <pc:sldMk cId="731890363" sldId="273"/>
            <ac:spMk id="2" creationId="{F14C1374-2290-D82E-4C2B-6F6EB7959F8B}"/>
          </ac:spMkLst>
        </pc:spChg>
        <pc:spChg chg="add mod">
          <ac:chgData name="chaitra bijjal" userId="f81a4afef5e6cc08" providerId="LiveId" clId="{15060AFC-3729-4E2E-927F-EFB8FE95EB8F}" dt="2025-12-09T08:47:32.726" v="597" actId="14100"/>
          <ac:spMkLst>
            <pc:docMk/>
            <pc:sldMk cId="731890363" sldId="273"/>
            <ac:spMk id="3" creationId="{83114739-400E-FC63-9348-265977F6A603}"/>
          </ac:spMkLst>
        </pc:spChg>
        <pc:picChg chg="add mod">
          <ac:chgData name="chaitra bijjal" userId="f81a4afef5e6cc08" providerId="LiveId" clId="{15060AFC-3729-4E2E-927F-EFB8FE95EB8F}" dt="2025-12-09T08:51:03.081" v="629" actId="14100"/>
          <ac:picMkLst>
            <pc:docMk/>
            <pc:sldMk cId="731890363" sldId="273"/>
            <ac:picMk id="5" creationId="{A37E7262-F67A-14D8-33D9-BE8E53333AF1}"/>
          </ac:picMkLst>
        </pc:picChg>
        <pc:picChg chg="add mod">
          <ac:chgData name="chaitra bijjal" userId="f81a4afef5e6cc08" providerId="LiveId" clId="{15060AFC-3729-4E2E-927F-EFB8FE95EB8F}" dt="2025-12-09T08:51:21.696" v="631" actId="1076"/>
          <ac:picMkLst>
            <pc:docMk/>
            <pc:sldMk cId="731890363" sldId="273"/>
            <ac:picMk id="7" creationId="{AE34370F-4190-080C-A692-B699F98BC60E}"/>
          </ac:picMkLst>
        </pc:picChg>
        <pc:picChg chg="add mod">
          <ac:chgData name="chaitra bijjal" userId="f81a4afef5e6cc08" providerId="LiveId" clId="{15060AFC-3729-4E2E-927F-EFB8FE95EB8F}" dt="2025-12-09T08:50:56.435" v="627" actId="14100"/>
          <ac:picMkLst>
            <pc:docMk/>
            <pc:sldMk cId="731890363" sldId="273"/>
            <ac:picMk id="9" creationId="{D0FE87A3-3FDE-CBAE-9167-45FD0AA4F5D3}"/>
          </ac:picMkLst>
        </pc:picChg>
        <pc:picChg chg="add mod">
          <ac:chgData name="chaitra bijjal" userId="f81a4afef5e6cc08" providerId="LiveId" clId="{15060AFC-3729-4E2E-927F-EFB8FE95EB8F}" dt="2025-12-09T08:51:24.777" v="632" actId="1076"/>
          <ac:picMkLst>
            <pc:docMk/>
            <pc:sldMk cId="731890363" sldId="273"/>
            <ac:picMk id="11" creationId="{B92C48DB-0F7D-5FDA-9C46-1BA5D0AE4B0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12/9/2025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12/9/2025</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12/9/2025</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12/9/2025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12/9/2025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12/9/2025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12/9/2025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12/9/2025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12/9/2025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12/9/2025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12/9/2025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12/9/2025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1496292"/>
            <a:ext cx="6253317" cy="2763978"/>
          </a:xfrm>
        </p:spPr>
        <p:txBody>
          <a:bodyPr>
            <a:noAutofit/>
          </a:bodyPr>
          <a:lstStyle/>
          <a:p>
            <a:r>
              <a:rPr lang="en-US" sz="4500" dirty="0">
                <a:latin typeface="Baskerville Old Face" panose="02020602080505020303" pitchFamily="18" charset="0"/>
              </a:rPr>
              <a:t>Manufacturing Performance </a:t>
            </a:r>
            <a:br>
              <a:rPr lang="en-US" sz="4500" dirty="0">
                <a:latin typeface="Baskerville Old Face" panose="02020602080505020303" pitchFamily="18" charset="0"/>
              </a:rPr>
            </a:br>
            <a:r>
              <a:rPr lang="en-US" sz="4500" dirty="0">
                <a:latin typeface="Baskerville Old Face" panose="02020602080505020303" pitchFamily="18" charset="0"/>
              </a:rPr>
              <a:t>Analytics</a:t>
            </a:r>
            <a:br>
              <a:rPr lang="en-US" sz="4500" dirty="0">
                <a:latin typeface="Baskerville Old Face" panose="02020602080505020303" pitchFamily="18" charset="0"/>
              </a:rPr>
            </a:br>
            <a:r>
              <a:rPr lang="en-US" sz="4500" dirty="0">
                <a:latin typeface="Baskerville Old Face" panose="02020602080505020303" pitchFamily="18" charset="0"/>
              </a:rPr>
              <a:t>Dashboard</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FF4FEB8-1C0B-5BDE-1859-BDE93B950802}"/>
              </a:ext>
            </a:extLst>
          </p:cNvPr>
          <p:cNvSpPr txBox="1"/>
          <p:nvPr/>
        </p:nvSpPr>
        <p:spPr>
          <a:xfrm>
            <a:off x="5552446" y="4543472"/>
            <a:ext cx="2604418" cy="1631216"/>
          </a:xfrm>
          <a:prstGeom prst="rect">
            <a:avLst/>
          </a:prstGeom>
          <a:noFill/>
        </p:spPr>
        <p:txBody>
          <a:bodyPr wrap="square" rtlCol="0">
            <a:spAutoFit/>
          </a:bodyPr>
          <a:lstStyle/>
          <a:p>
            <a:pPr marL="285750" indent="-285750">
              <a:buFont typeface="Arial" panose="020B0604020202020204" pitchFamily="34" charset="0"/>
              <a:buChar char="•"/>
            </a:pPr>
            <a:r>
              <a:rPr lang="en-US" sz="2500" dirty="0">
                <a:latin typeface="Baskerville Old Face" panose="02020602080505020303" pitchFamily="18" charset="0"/>
              </a:rPr>
              <a:t>CHAITRA </a:t>
            </a:r>
          </a:p>
          <a:p>
            <a:pPr marL="285750" indent="-285750">
              <a:buFont typeface="Arial" panose="020B0604020202020204" pitchFamily="34" charset="0"/>
              <a:buChar char="•"/>
            </a:pPr>
            <a:r>
              <a:rPr lang="en-US" sz="2500" dirty="0">
                <a:latin typeface="Baskerville Old Face" panose="02020602080505020303" pitchFamily="18" charset="0"/>
              </a:rPr>
              <a:t>KRISH	</a:t>
            </a:r>
          </a:p>
          <a:p>
            <a:pPr marL="285750" indent="-285750">
              <a:buFont typeface="Arial" panose="020B0604020202020204" pitchFamily="34" charset="0"/>
              <a:buChar char="•"/>
            </a:pPr>
            <a:r>
              <a:rPr lang="en-US" sz="2500" dirty="0">
                <a:latin typeface="Baskerville Old Face" panose="02020602080505020303" pitchFamily="18" charset="0"/>
              </a:rPr>
              <a:t>SUYASH</a:t>
            </a:r>
          </a:p>
          <a:p>
            <a:pPr marL="285750" indent="-285750">
              <a:buFont typeface="Arial" panose="020B0604020202020204" pitchFamily="34" charset="0"/>
              <a:buChar char="•"/>
            </a:pPr>
            <a:r>
              <a:rPr lang="en-US" sz="2500" dirty="0">
                <a:latin typeface="Baskerville Old Face" panose="02020602080505020303" pitchFamily="18" charset="0"/>
              </a:rPr>
              <a:t>NAGARAJ</a:t>
            </a:r>
          </a:p>
        </p:txBody>
      </p:sp>
      <p:sp>
        <p:nvSpPr>
          <p:cNvPr id="19" name="TextBox 18">
            <a:extLst>
              <a:ext uri="{FF2B5EF4-FFF2-40B4-BE49-F238E27FC236}">
                <a16:creationId xmlns:a16="http://schemas.microsoft.com/office/drawing/2014/main" id="{C9F6E9A6-F06D-D441-A9D9-DFAC557798E7}"/>
              </a:ext>
            </a:extLst>
          </p:cNvPr>
          <p:cNvSpPr txBox="1"/>
          <p:nvPr/>
        </p:nvSpPr>
        <p:spPr>
          <a:xfrm>
            <a:off x="8979477" y="4544932"/>
            <a:ext cx="2389910" cy="1246495"/>
          </a:xfrm>
          <a:prstGeom prst="rect">
            <a:avLst/>
          </a:prstGeom>
          <a:noFill/>
        </p:spPr>
        <p:txBody>
          <a:bodyPr wrap="square" rtlCol="0">
            <a:spAutoFit/>
          </a:bodyPr>
          <a:lstStyle/>
          <a:p>
            <a:pPr marL="285750" indent="-285750">
              <a:buFont typeface="Arial" panose="020B0604020202020204" pitchFamily="34" charset="0"/>
              <a:buChar char="•"/>
            </a:pPr>
            <a:r>
              <a:rPr lang="en-US" sz="2500" dirty="0">
                <a:latin typeface="Baskerville Old Face" panose="02020602080505020303" pitchFamily="18" charset="0"/>
              </a:rPr>
              <a:t>LIKHITH</a:t>
            </a:r>
          </a:p>
          <a:p>
            <a:pPr marL="285750" indent="-285750">
              <a:buFont typeface="Arial" panose="020B0604020202020204" pitchFamily="34" charset="0"/>
              <a:buChar char="•"/>
            </a:pPr>
            <a:r>
              <a:rPr lang="en-US" sz="2500" dirty="0">
                <a:latin typeface="Baskerville Old Face" panose="02020602080505020303" pitchFamily="18" charset="0"/>
              </a:rPr>
              <a:t>ABHISHEK</a:t>
            </a:r>
          </a:p>
          <a:p>
            <a:pPr marL="285750" indent="-285750">
              <a:buFont typeface="Arial" panose="020B0604020202020204" pitchFamily="34" charset="0"/>
              <a:buChar char="•"/>
            </a:pPr>
            <a:r>
              <a:rPr lang="en-US" sz="2500" dirty="0">
                <a:latin typeface="Baskerville Old Face" panose="02020602080505020303" pitchFamily="18" charset="0"/>
              </a:rPr>
              <a:t>NAVEED</a:t>
            </a:r>
          </a:p>
        </p:txBody>
      </p:sp>
      <p:pic>
        <p:nvPicPr>
          <p:cNvPr id="4" name="Picture 3">
            <a:extLst>
              <a:ext uri="{FF2B5EF4-FFF2-40B4-BE49-F238E27FC236}">
                <a16:creationId xmlns:a16="http://schemas.microsoft.com/office/drawing/2014/main" id="{77ABB0D7-A9B2-B60A-AD0E-08AB34AAE9DB}"/>
              </a:ext>
            </a:extLst>
          </p:cNvPr>
          <p:cNvPicPr>
            <a:picLocks noChangeAspect="1"/>
          </p:cNvPicPr>
          <p:nvPr/>
        </p:nvPicPr>
        <p:blipFill>
          <a:blip r:embed="rId3"/>
          <a:stretch>
            <a:fillRect/>
          </a:stretch>
        </p:blipFill>
        <p:spPr>
          <a:xfrm>
            <a:off x="8707582" y="1672891"/>
            <a:ext cx="2762753" cy="2529098"/>
          </a:xfrm>
          <a:prstGeom prst="rect">
            <a:avLst/>
          </a:prstGeom>
        </p:spPr>
      </p:pic>
    </p:spTree>
    <p:extLst>
      <p:ext uri="{BB962C8B-B14F-4D97-AF65-F5344CB8AC3E}">
        <p14:creationId xmlns:p14="http://schemas.microsoft.com/office/powerpoint/2010/main" val="404373782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5C2A0-B068-A72E-1116-57A8C37BCBAB}"/>
              </a:ext>
            </a:extLst>
          </p:cNvPr>
          <p:cNvSpPr>
            <a:spLocks noGrp="1"/>
          </p:cNvSpPr>
          <p:nvPr>
            <p:ph type="title"/>
          </p:nvPr>
        </p:nvSpPr>
        <p:spPr/>
        <p:txBody>
          <a:bodyPr>
            <a:normAutofit/>
          </a:bodyPr>
          <a:lstStyle/>
          <a:p>
            <a:r>
              <a:rPr lang="en-US" sz="4500" dirty="0">
                <a:solidFill>
                  <a:schemeClr val="tx1"/>
                </a:solidFill>
                <a:latin typeface="Baskerville Old Face" panose="02020602080505020303" pitchFamily="18" charset="0"/>
              </a:rPr>
              <a:t>SQL Queries and Output</a:t>
            </a:r>
          </a:p>
        </p:txBody>
      </p:sp>
      <p:sp>
        <p:nvSpPr>
          <p:cNvPr id="5" name="TextBox 4">
            <a:extLst>
              <a:ext uri="{FF2B5EF4-FFF2-40B4-BE49-F238E27FC236}">
                <a16:creationId xmlns:a16="http://schemas.microsoft.com/office/drawing/2014/main" id="{A01799EE-F321-31BA-8DFE-D027DAD736F4}"/>
              </a:ext>
            </a:extLst>
          </p:cNvPr>
          <p:cNvSpPr txBox="1"/>
          <p:nvPr/>
        </p:nvSpPr>
        <p:spPr>
          <a:xfrm>
            <a:off x="1009996" y="1950542"/>
            <a:ext cx="4902431" cy="3277820"/>
          </a:xfrm>
          <a:prstGeom prst="rect">
            <a:avLst/>
          </a:prstGeom>
          <a:noFill/>
        </p:spPr>
        <p:txBody>
          <a:bodyPr wrap="square" rtlCol="0">
            <a:spAutoFit/>
          </a:bodyPr>
          <a:lstStyle/>
          <a:p>
            <a:r>
              <a:rPr lang="en-US" sz="2300" dirty="0">
                <a:latin typeface="Baskerville Old Face" panose="02020602080505020303" pitchFamily="18" charset="0"/>
              </a:rPr>
              <a:t>✔  SQL techniques used:</a:t>
            </a:r>
          </a:p>
          <a:p>
            <a:pPr>
              <a:buFont typeface="Arial" panose="020B0604020202020204" pitchFamily="34" charset="0"/>
              <a:buChar char="•"/>
            </a:pPr>
            <a:r>
              <a:rPr lang="en-US" sz="2300" dirty="0">
                <a:latin typeface="Baskerville Old Face" panose="02020602080505020303" pitchFamily="18" charset="0"/>
              </a:rPr>
              <a:t> Aggregations</a:t>
            </a:r>
          </a:p>
          <a:p>
            <a:pPr>
              <a:buFont typeface="Arial" panose="020B0604020202020204" pitchFamily="34" charset="0"/>
              <a:buChar char="•"/>
            </a:pPr>
            <a:r>
              <a:rPr lang="en-US" sz="2300" dirty="0">
                <a:latin typeface="Baskerville Old Face" panose="02020602080505020303" pitchFamily="18" charset="0"/>
              </a:rPr>
              <a:t> Joins</a:t>
            </a:r>
          </a:p>
          <a:p>
            <a:pPr>
              <a:buFont typeface="Arial" panose="020B0604020202020204" pitchFamily="34" charset="0"/>
              <a:buChar char="•"/>
            </a:pPr>
            <a:r>
              <a:rPr lang="en-US" sz="2300" dirty="0">
                <a:latin typeface="Baskerville Old Face" panose="02020602080505020303" pitchFamily="18" charset="0"/>
              </a:rPr>
              <a:t> Stored Procedures</a:t>
            </a:r>
          </a:p>
          <a:p>
            <a:pPr>
              <a:buFont typeface="Arial" panose="020B0604020202020204" pitchFamily="34" charset="0"/>
              <a:buChar char="•"/>
            </a:pPr>
            <a:r>
              <a:rPr lang="en-US" sz="2300" dirty="0">
                <a:latin typeface="Baskerville Old Face" panose="02020602080505020303" pitchFamily="18" charset="0"/>
              </a:rPr>
              <a:t> Views</a:t>
            </a:r>
          </a:p>
          <a:p>
            <a:pPr>
              <a:buFont typeface="Arial" panose="020B0604020202020204" pitchFamily="34" charset="0"/>
              <a:buChar char="•"/>
            </a:pPr>
            <a:r>
              <a:rPr lang="en-US" sz="2300" dirty="0">
                <a:latin typeface="Baskerville Old Face" panose="02020602080505020303" pitchFamily="18" charset="0"/>
              </a:rPr>
              <a:t> Indexing</a:t>
            </a:r>
          </a:p>
          <a:p>
            <a:pPr>
              <a:buFont typeface="Arial" panose="020B0604020202020204" pitchFamily="34" charset="0"/>
              <a:buChar char="•"/>
            </a:pPr>
            <a:r>
              <a:rPr lang="en-US" sz="2300" dirty="0">
                <a:latin typeface="Baskerville Old Face" panose="02020602080505020303" pitchFamily="18" charset="0"/>
              </a:rPr>
              <a:t> Parameterized functions</a:t>
            </a:r>
          </a:p>
          <a:p>
            <a:pPr>
              <a:buFont typeface="Arial" panose="020B0604020202020204" pitchFamily="34" charset="0"/>
              <a:buChar char="•"/>
            </a:pPr>
            <a:r>
              <a:rPr lang="en-US" sz="2300" dirty="0">
                <a:latin typeface="Baskerville Old Face" panose="02020602080505020303" pitchFamily="18" charset="0"/>
              </a:rPr>
              <a:t> Window functions (Rank, Dense Rank, Row Number)</a:t>
            </a:r>
          </a:p>
        </p:txBody>
      </p:sp>
      <p:sp>
        <p:nvSpPr>
          <p:cNvPr id="3" name="TextBox 2">
            <a:extLst>
              <a:ext uri="{FF2B5EF4-FFF2-40B4-BE49-F238E27FC236}">
                <a16:creationId xmlns:a16="http://schemas.microsoft.com/office/drawing/2014/main" id="{11B623E9-9FE0-21B5-32DB-89972C8F896F}"/>
              </a:ext>
            </a:extLst>
          </p:cNvPr>
          <p:cNvSpPr txBox="1"/>
          <p:nvPr/>
        </p:nvSpPr>
        <p:spPr>
          <a:xfrm>
            <a:off x="6279575" y="2026227"/>
            <a:ext cx="4876105" cy="3212931"/>
          </a:xfrm>
          <a:prstGeom prst="rect">
            <a:avLst/>
          </a:prstGeom>
          <a:noFill/>
        </p:spPr>
        <p:txBody>
          <a:bodyPr wrap="square" rtlCol="0">
            <a:spAutoFit/>
          </a:bodyPr>
          <a:lstStyle/>
          <a:p>
            <a:pPr>
              <a:lnSpc>
                <a:spcPct val="150000"/>
              </a:lnSpc>
            </a:pPr>
            <a:r>
              <a:rPr lang="en-US" sz="2300" dirty="0">
                <a:latin typeface="Baskerville Old Face" panose="02020602080505020303" pitchFamily="18" charset="0"/>
              </a:rPr>
              <a:t>🧾 Example Output Screenshots:</a:t>
            </a:r>
          </a:p>
          <a:p>
            <a:pPr>
              <a:lnSpc>
                <a:spcPct val="150000"/>
              </a:lnSpc>
              <a:buFont typeface="Arial" panose="020B0604020202020204" pitchFamily="34" charset="0"/>
              <a:buChar char="•"/>
            </a:pPr>
            <a:r>
              <a:rPr lang="en-US" sz="2300" dirty="0">
                <a:latin typeface="Baskerville Old Face" panose="02020602080505020303" pitchFamily="18" charset="0"/>
              </a:rPr>
              <a:t> Employee-wise rejection</a:t>
            </a:r>
          </a:p>
          <a:p>
            <a:pPr>
              <a:lnSpc>
                <a:spcPct val="150000"/>
              </a:lnSpc>
              <a:buFont typeface="Arial" panose="020B0604020202020204" pitchFamily="34" charset="0"/>
              <a:buChar char="•"/>
            </a:pPr>
            <a:r>
              <a:rPr lang="en-US" sz="2300" dirty="0">
                <a:latin typeface="Baskerville Old Face" panose="02020602080505020303" pitchFamily="18" charset="0"/>
              </a:rPr>
              <a:t> Machine-wise rejection</a:t>
            </a:r>
          </a:p>
          <a:p>
            <a:pPr>
              <a:lnSpc>
                <a:spcPct val="150000"/>
              </a:lnSpc>
              <a:buFont typeface="Arial" panose="020B0604020202020204" pitchFamily="34" charset="0"/>
              <a:buChar char="•"/>
            </a:pPr>
            <a:r>
              <a:rPr lang="en-US" sz="2300" dirty="0">
                <a:latin typeface="Baskerville Old Face" panose="02020602080505020303" pitchFamily="18" charset="0"/>
              </a:rPr>
              <a:t> Daily rejection report</a:t>
            </a:r>
          </a:p>
          <a:p>
            <a:pPr>
              <a:lnSpc>
                <a:spcPct val="150000"/>
              </a:lnSpc>
              <a:buFont typeface="Arial" panose="020B0604020202020204" pitchFamily="34" charset="0"/>
              <a:buChar char="•"/>
            </a:pPr>
            <a:r>
              <a:rPr lang="en-US" sz="2300" dirty="0">
                <a:latin typeface="Baskerville Old Face" panose="02020602080505020303" pitchFamily="18" charset="0"/>
              </a:rPr>
              <a:t> Stored procedure execution</a:t>
            </a:r>
          </a:p>
          <a:p>
            <a:pPr>
              <a:lnSpc>
                <a:spcPct val="150000"/>
              </a:lnSpc>
            </a:pPr>
            <a:endParaRPr lang="en-US" sz="2300" dirty="0"/>
          </a:p>
        </p:txBody>
      </p:sp>
    </p:spTree>
    <p:extLst>
      <p:ext uri="{BB962C8B-B14F-4D97-AF65-F5344CB8AC3E}">
        <p14:creationId xmlns:p14="http://schemas.microsoft.com/office/powerpoint/2010/main" val="2101470288"/>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a:extLst>
              <a:ext uri="{FF2B5EF4-FFF2-40B4-BE49-F238E27FC236}">
                <a16:creationId xmlns:a16="http://schemas.microsoft.com/office/drawing/2014/main" id="{83114739-400E-FC63-9348-265977F6A603}"/>
              </a:ext>
            </a:extLst>
          </p:cNvPr>
          <p:cNvSpPr>
            <a:spLocks noChangeAspect="1" noChangeArrowheads="1"/>
          </p:cNvSpPr>
          <p:nvPr/>
        </p:nvSpPr>
        <p:spPr bwMode="auto">
          <a:xfrm>
            <a:off x="2452255" y="3276599"/>
            <a:ext cx="3796145" cy="37961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37E7262-F67A-14D8-33D9-BE8E53333AF1}"/>
              </a:ext>
            </a:extLst>
          </p:cNvPr>
          <p:cNvPicPr>
            <a:picLocks noChangeAspect="1"/>
          </p:cNvPicPr>
          <p:nvPr/>
        </p:nvPicPr>
        <p:blipFill>
          <a:blip r:embed="rId2"/>
          <a:stretch>
            <a:fillRect/>
          </a:stretch>
        </p:blipFill>
        <p:spPr>
          <a:xfrm>
            <a:off x="218207" y="238990"/>
            <a:ext cx="5723093" cy="2843187"/>
          </a:xfrm>
          <a:prstGeom prst="rect">
            <a:avLst/>
          </a:prstGeom>
        </p:spPr>
      </p:pic>
      <p:pic>
        <p:nvPicPr>
          <p:cNvPr id="7" name="Picture 6">
            <a:extLst>
              <a:ext uri="{FF2B5EF4-FFF2-40B4-BE49-F238E27FC236}">
                <a16:creationId xmlns:a16="http://schemas.microsoft.com/office/drawing/2014/main" id="{AE34370F-4190-080C-A692-B699F98BC60E}"/>
              </a:ext>
            </a:extLst>
          </p:cNvPr>
          <p:cNvPicPr>
            <a:picLocks noChangeAspect="1"/>
          </p:cNvPicPr>
          <p:nvPr/>
        </p:nvPicPr>
        <p:blipFill>
          <a:blip r:embed="rId3"/>
          <a:stretch>
            <a:fillRect/>
          </a:stretch>
        </p:blipFill>
        <p:spPr>
          <a:xfrm>
            <a:off x="6248399" y="93057"/>
            <a:ext cx="5723093" cy="2989120"/>
          </a:xfrm>
          <a:prstGeom prst="rect">
            <a:avLst/>
          </a:prstGeom>
        </p:spPr>
      </p:pic>
      <p:pic>
        <p:nvPicPr>
          <p:cNvPr id="9" name="Picture 8">
            <a:extLst>
              <a:ext uri="{FF2B5EF4-FFF2-40B4-BE49-F238E27FC236}">
                <a16:creationId xmlns:a16="http://schemas.microsoft.com/office/drawing/2014/main" id="{D0FE87A3-3FDE-CBAE-9167-45FD0AA4F5D3}"/>
              </a:ext>
            </a:extLst>
          </p:cNvPr>
          <p:cNvPicPr>
            <a:picLocks noChangeAspect="1"/>
          </p:cNvPicPr>
          <p:nvPr/>
        </p:nvPicPr>
        <p:blipFill>
          <a:blip r:embed="rId4"/>
          <a:stretch>
            <a:fillRect/>
          </a:stretch>
        </p:blipFill>
        <p:spPr>
          <a:xfrm>
            <a:off x="142009" y="3276599"/>
            <a:ext cx="5801591" cy="2989118"/>
          </a:xfrm>
          <a:prstGeom prst="rect">
            <a:avLst/>
          </a:prstGeom>
        </p:spPr>
      </p:pic>
      <p:pic>
        <p:nvPicPr>
          <p:cNvPr id="11" name="Picture 10">
            <a:extLst>
              <a:ext uri="{FF2B5EF4-FFF2-40B4-BE49-F238E27FC236}">
                <a16:creationId xmlns:a16="http://schemas.microsoft.com/office/drawing/2014/main" id="{B92C48DB-0F7D-5FDA-9C46-1BA5D0AE4B02}"/>
              </a:ext>
            </a:extLst>
          </p:cNvPr>
          <p:cNvPicPr>
            <a:picLocks noChangeAspect="1"/>
          </p:cNvPicPr>
          <p:nvPr/>
        </p:nvPicPr>
        <p:blipFill>
          <a:blip r:embed="rId5"/>
          <a:stretch>
            <a:fillRect/>
          </a:stretch>
        </p:blipFill>
        <p:spPr>
          <a:xfrm>
            <a:off x="6248399" y="3380770"/>
            <a:ext cx="5801591" cy="2989119"/>
          </a:xfrm>
          <a:prstGeom prst="rect">
            <a:avLst/>
          </a:prstGeom>
        </p:spPr>
      </p:pic>
    </p:spTree>
    <p:extLst>
      <p:ext uri="{BB962C8B-B14F-4D97-AF65-F5344CB8AC3E}">
        <p14:creationId xmlns:p14="http://schemas.microsoft.com/office/powerpoint/2010/main" val="73189036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ABBAE-A4A4-0C74-50C8-915372C03D1D}"/>
              </a:ext>
            </a:extLst>
          </p:cNvPr>
          <p:cNvSpPr>
            <a:spLocks noGrp="1"/>
          </p:cNvSpPr>
          <p:nvPr>
            <p:ph type="title"/>
          </p:nvPr>
        </p:nvSpPr>
        <p:spPr/>
        <p:txBody>
          <a:bodyPr>
            <a:normAutofit/>
          </a:bodyPr>
          <a:lstStyle/>
          <a:p>
            <a:r>
              <a:rPr lang="en-US" sz="4500" dirty="0">
                <a:solidFill>
                  <a:schemeClr val="tx1"/>
                </a:solidFill>
                <a:latin typeface="Baskerville Old Face" panose="02020602080505020303" pitchFamily="18" charset="0"/>
              </a:rPr>
              <a:t>Project Summary</a:t>
            </a:r>
          </a:p>
        </p:txBody>
      </p:sp>
      <p:sp>
        <p:nvSpPr>
          <p:cNvPr id="3" name="Content Placeholder 2">
            <a:extLst>
              <a:ext uri="{FF2B5EF4-FFF2-40B4-BE49-F238E27FC236}">
                <a16:creationId xmlns:a16="http://schemas.microsoft.com/office/drawing/2014/main" id="{BDDDBBC9-5153-B481-5BC5-1B7824F1536A}"/>
              </a:ext>
            </a:extLst>
          </p:cNvPr>
          <p:cNvSpPr>
            <a:spLocks noGrp="1"/>
          </p:cNvSpPr>
          <p:nvPr>
            <p:ph idx="1"/>
          </p:nvPr>
        </p:nvSpPr>
        <p:spPr>
          <a:xfrm>
            <a:off x="1066800" y="1952337"/>
            <a:ext cx="6757555" cy="3760891"/>
          </a:xfrm>
        </p:spPr>
        <p:txBody>
          <a:bodyPr>
            <a:noAutofit/>
          </a:bodyPr>
          <a:lstStyle/>
          <a:p>
            <a:pPr>
              <a:lnSpc>
                <a:spcPct val="100000"/>
              </a:lnSpc>
            </a:pPr>
            <a:r>
              <a:rPr lang="en-US" sz="2200" dirty="0">
                <a:solidFill>
                  <a:schemeClr val="tx1"/>
                </a:solidFill>
                <a:latin typeface="Baskerville Old Face" panose="02020602080505020303" pitchFamily="18" charset="0"/>
              </a:rPr>
              <a:t>This project demonstrates the end-to-end process of transforming raw manufacturing data into meaningful insights through:</a:t>
            </a:r>
          </a:p>
          <a:p>
            <a:pPr>
              <a:lnSpc>
                <a:spcPct val="100000"/>
              </a:lnSpc>
              <a:buFont typeface="Arial" panose="020B0604020202020204" pitchFamily="34" charset="0"/>
              <a:buChar char="•"/>
            </a:pPr>
            <a:r>
              <a:rPr lang="en-US" sz="2200" b="1" dirty="0">
                <a:solidFill>
                  <a:schemeClr val="tx1"/>
                </a:solidFill>
                <a:latin typeface="Baskerville Old Face" panose="02020602080505020303" pitchFamily="18" charset="0"/>
              </a:rPr>
              <a:t>SQL</a:t>
            </a:r>
            <a:r>
              <a:rPr lang="en-US" sz="2200" dirty="0">
                <a:solidFill>
                  <a:schemeClr val="tx1"/>
                </a:solidFill>
                <a:latin typeface="Baskerville Old Face" panose="02020602080505020303" pitchFamily="18" charset="0"/>
              </a:rPr>
              <a:t> for data cleaning, calculation &amp; transformation</a:t>
            </a:r>
          </a:p>
          <a:p>
            <a:pPr>
              <a:lnSpc>
                <a:spcPct val="100000"/>
              </a:lnSpc>
              <a:buFont typeface="Arial" panose="020B0604020202020204" pitchFamily="34" charset="0"/>
              <a:buChar char="•"/>
            </a:pPr>
            <a:r>
              <a:rPr lang="en-US" sz="2200" b="1" dirty="0">
                <a:solidFill>
                  <a:schemeClr val="tx1"/>
                </a:solidFill>
                <a:latin typeface="Baskerville Old Face" panose="02020602080505020303" pitchFamily="18" charset="0"/>
              </a:rPr>
              <a:t>Excel/Tableau/Power BI</a:t>
            </a:r>
            <a:r>
              <a:rPr lang="en-US" sz="2200" dirty="0">
                <a:solidFill>
                  <a:schemeClr val="tx1"/>
                </a:solidFill>
                <a:latin typeface="Baskerville Old Face" panose="02020602080505020303" pitchFamily="18" charset="0"/>
              </a:rPr>
              <a:t> for building interactive dashboards</a:t>
            </a:r>
          </a:p>
          <a:p>
            <a:pPr>
              <a:lnSpc>
                <a:spcPct val="100000"/>
              </a:lnSpc>
              <a:buFont typeface="Arial" panose="020B0604020202020204" pitchFamily="34" charset="0"/>
              <a:buChar char="•"/>
            </a:pPr>
            <a:r>
              <a:rPr lang="en-US" sz="2200" b="1" dirty="0">
                <a:solidFill>
                  <a:schemeClr val="tx1"/>
                </a:solidFill>
                <a:latin typeface="Baskerville Old Face" panose="02020602080505020303" pitchFamily="18" charset="0"/>
              </a:rPr>
              <a:t>KPIs</a:t>
            </a:r>
            <a:r>
              <a:rPr lang="en-US" sz="2200" dirty="0">
                <a:solidFill>
                  <a:schemeClr val="tx1"/>
                </a:solidFill>
                <a:latin typeface="Baskerville Old Face" panose="02020602080505020303" pitchFamily="18" charset="0"/>
              </a:rPr>
              <a:t> to measure production efficiency and rejection trends</a:t>
            </a:r>
          </a:p>
          <a:p>
            <a:pPr>
              <a:lnSpc>
                <a:spcPct val="100000"/>
              </a:lnSpc>
              <a:buFont typeface="Arial" panose="020B0604020202020204" pitchFamily="34" charset="0"/>
              <a:buChar char="•"/>
            </a:pPr>
            <a:r>
              <a:rPr lang="en-US" sz="2200" b="1" dirty="0">
                <a:solidFill>
                  <a:schemeClr val="tx1"/>
                </a:solidFill>
                <a:latin typeface="Baskerville Old Face" panose="02020602080505020303" pitchFamily="18" charset="0"/>
              </a:rPr>
              <a:t>Business insights</a:t>
            </a:r>
            <a:r>
              <a:rPr lang="en-US" sz="2200" dirty="0">
                <a:solidFill>
                  <a:schemeClr val="tx1"/>
                </a:solidFill>
                <a:latin typeface="Baskerville Old Face" panose="02020602080505020303" pitchFamily="18" charset="0"/>
              </a:rPr>
              <a:t> to support quality improvement and decision-making</a:t>
            </a:r>
          </a:p>
          <a:p>
            <a:pPr>
              <a:lnSpc>
                <a:spcPct val="100000"/>
              </a:lnSpc>
            </a:pPr>
            <a:endParaRPr lang="en-US" sz="2200" dirty="0">
              <a:solidFill>
                <a:schemeClr val="tx1"/>
              </a:solidFill>
              <a:latin typeface="Baskerville Old Face" panose="02020602080505020303" pitchFamily="18" charset="0"/>
            </a:endParaRPr>
          </a:p>
        </p:txBody>
      </p:sp>
    </p:spTree>
    <p:extLst>
      <p:ext uri="{BB962C8B-B14F-4D97-AF65-F5344CB8AC3E}">
        <p14:creationId xmlns:p14="http://schemas.microsoft.com/office/powerpoint/2010/main" val="262642219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84D715-A765-F4DF-C84E-115FCA612C79}"/>
              </a:ext>
            </a:extLst>
          </p:cNvPr>
          <p:cNvSpPr txBox="1"/>
          <p:nvPr/>
        </p:nvSpPr>
        <p:spPr>
          <a:xfrm>
            <a:off x="457200" y="1184564"/>
            <a:ext cx="5974773" cy="4178067"/>
          </a:xfrm>
          <a:prstGeom prst="rect">
            <a:avLst/>
          </a:prstGeom>
          <a:noFill/>
        </p:spPr>
        <p:txBody>
          <a:bodyPr wrap="square" rtlCol="0">
            <a:spAutoFit/>
          </a:bodyPr>
          <a:lstStyle/>
          <a:p>
            <a:pPr>
              <a:lnSpc>
                <a:spcPct val="100000"/>
              </a:lnSpc>
            </a:pPr>
            <a:r>
              <a:rPr lang="en-US" sz="3000" b="1" dirty="0">
                <a:latin typeface="Baskerville Old Face" panose="02020602080505020303" pitchFamily="18" charset="0"/>
              </a:rPr>
              <a:t>Key Learnings:</a:t>
            </a:r>
          </a:p>
          <a:p>
            <a:pPr>
              <a:lnSpc>
                <a:spcPct val="100000"/>
              </a:lnSpc>
            </a:pPr>
            <a:endParaRPr lang="en-US" sz="3000" dirty="0">
              <a:latin typeface="Baskerville Old Face" panose="02020602080505020303" pitchFamily="18" charset="0"/>
            </a:endParaRPr>
          </a:p>
          <a:p>
            <a:pPr>
              <a:lnSpc>
                <a:spcPct val="150000"/>
              </a:lnSpc>
              <a:buFont typeface="Arial" panose="020B0604020202020204" pitchFamily="34" charset="0"/>
              <a:buChar char="•"/>
            </a:pPr>
            <a:r>
              <a:rPr lang="en-US" sz="2500" dirty="0">
                <a:latin typeface="Baskerville Old Face" panose="02020602080505020303" pitchFamily="18" charset="0"/>
              </a:rPr>
              <a:t>Importance of data modeling</a:t>
            </a:r>
          </a:p>
          <a:p>
            <a:pPr>
              <a:lnSpc>
                <a:spcPct val="150000"/>
              </a:lnSpc>
              <a:buFont typeface="Arial" panose="020B0604020202020204" pitchFamily="34" charset="0"/>
              <a:buChar char="•"/>
            </a:pPr>
            <a:r>
              <a:rPr lang="en-US" sz="2500" dirty="0">
                <a:latin typeface="Baskerville Old Face" panose="02020602080505020303" pitchFamily="18" charset="0"/>
              </a:rPr>
              <a:t>Using DAX &amp; Parameters in Power BI</a:t>
            </a:r>
          </a:p>
          <a:p>
            <a:pPr>
              <a:lnSpc>
                <a:spcPct val="150000"/>
              </a:lnSpc>
              <a:buFont typeface="Arial" panose="020B0604020202020204" pitchFamily="34" charset="0"/>
              <a:buChar char="•"/>
            </a:pPr>
            <a:r>
              <a:rPr lang="en-US" sz="2500" dirty="0">
                <a:latin typeface="Baskerville Old Face" panose="02020602080505020303" pitchFamily="18" charset="0"/>
              </a:rPr>
              <a:t>Using Tableau &amp; Excel slicers for analysis</a:t>
            </a:r>
          </a:p>
          <a:p>
            <a:pPr>
              <a:lnSpc>
                <a:spcPct val="150000"/>
              </a:lnSpc>
              <a:buFont typeface="Arial" panose="020B0604020202020204" pitchFamily="34" charset="0"/>
              <a:buChar char="•"/>
            </a:pPr>
            <a:r>
              <a:rPr lang="en-US" sz="2500" dirty="0">
                <a:latin typeface="Baskerville Old Face" panose="02020602080505020303" pitchFamily="18" charset="0"/>
              </a:rPr>
              <a:t>Writing efficient SQL queries and using views, triggers &amp; procedures</a:t>
            </a:r>
          </a:p>
          <a:p>
            <a:endParaRPr lang="en-US" dirty="0"/>
          </a:p>
        </p:txBody>
      </p:sp>
      <p:pic>
        <p:nvPicPr>
          <p:cNvPr id="1026" name="Picture 2" descr="Two workers operate machinery in an industrial setting. One worker pours molten metal into molds, while the other tends to a steaming machine. The scene is depicted in a stylized, illustrative manner with blue and yellow tones.">
            <a:extLst>
              <a:ext uri="{FF2B5EF4-FFF2-40B4-BE49-F238E27FC236}">
                <a16:creationId xmlns:a16="http://schemas.microsoft.com/office/drawing/2014/main" id="{A1D814C2-55E5-51F3-6E4D-D0475FF96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3428" y="789709"/>
            <a:ext cx="5095009" cy="4883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4383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F445A8-2B70-C499-2A18-75A6C7FB7130}"/>
              </a:ext>
            </a:extLst>
          </p:cNvPr>
          <p:cNvSpPr txBox="1"/>
          <p:nvPr/>
        </p:nvSpPr>
        <p:spPr>
          <a:xfrm>
            <a:off x="280555" y="187036"/>
            <a:ext cx="11492345" cy="784830"/>
          </a:xfrm>
          <a:prstGeom prst="rect">
            <a:avLst/>
          </a:prstGeom>
          <a:noFill/>
        </p:spPr>
        <p:txBody>
          <a:bodyPr wrap="square" rtlCol="0">
            <a:spAutoFit/>
          </a:bodyPr>
          <a:lstStyle/>
          <a:p>
            <a:r>
              <a:rPr lang="en-US" sz="4500" dirty="0">
                <a:latin typeface="Baskerville Old Face" panose="02020602080505020303" pitchFamily="18" charset="0"/>
              </a:rPr>
              <a:t>Challenges Faced During the Project</a:t>
            </a:r>
          </a:p>
        </p:txBody>
      </p:sp>
      <p:sp>
        <p:nvSpPr>
          <p:cNvPr id="3" name="TextBox 2">
            <a:extLst>
              <a:ext uri="{FF2B5EF4-FFF2-40B4-BE49-F238E27FC236}">
                <a16:creationId xmlns:a16="http://schemas.microsoft.com/office/drawing/2014/main" id="{6BDC294D-3BC3-9FC3-8247-CC813B691315}"/>
              </a:ext>
            </a:extLst>
          </p:cNvPr>
          <p:cNvSpPr txBox="1"/>
          <p:nvPr/>
        </p:nvSpPr>
        <p:spPr>
          <a:xfrm>
            <a:off x="415636" y="1038653"/>
            <a:ext cx="11222182" cy="5324535"/>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Baskerville Old Face" panose="02020602080505020303" pitchFamily="18" charset="0"/>
              </a:rPr>
              <a:t>Different File Formats</a:t>
            </a:r>
            <a:endParaRPr lang="en-US" sz="2000" dirty="0">
              <a:latin typeface="Baskerville Old Face" panose="02020602080505020303" pitchFamily="18" charset="0"/>
            </a:endParaRPr>
          </a:p>
          <a:p>
            <a:pPr marL="742950" lvl="1" indent="-285750">
              <a:buFont typeface="Arial" panose="020B0604020202020204" pitchFamily="34" charset="0"/>
              <a:buChar char="•"/>
            </a:pPr>
            <a:r>
              <a:rPr lang="en-US" sz="2000" dirty="0">
                <a:latin typeface="Baskerville Old Face" panose="02020602080505020303" pitchFamily="18" charset="0"/>
              </a:rPr>
              <a:t>Data was available in multiple formats (.xlsx, .</a:t>
            </a:r>
            <a:r>
              <a:rPr lang="en-US" sz="2000" dirty="0" err="1">
                <a:latin typeface="Baskerville Old Face" panose="02020602080505020303" pitchFamily="18" charset="0"/>
              </a:rPr>
              <a:t>sql</a:t>
            </a:r>
            <a:r>
              <a:rPr lang="en-US" sz="2000" dirty="0">
                <a:latin typeface="Baskerville Old Face" panose="02020602080505020303" pitchFamily="18" charset="0"/>
              </a:rPr>
              <a:t>, .</a:t>
            </a:r>
            <a:r>
              <a:rPr lang="en-US" sz="2000" dirty="0" err="1">
                <a:latin typeface="Baskerville Old Face" panose="02020602080505020303" pitchFamily="18" charset="0"/>
              </a:rPr>
              <a:t>pbix</a:t>
            </a:r>
            <a:r>
              <a:rPr lang="en-US" sz="2000" dirty="0">
                <a:latin typeface="Baskerville Old Face" panose="02020602080505020303" pitchFamily="18" charset="0"/>
              </a:rPr>
              <a:t>, .</a:t>
            </a:r>
            <a:r>
              <a:rPr lang="en-US" sz="2000" dirty="0" err="1">
                <a:latin typeface="Baskerville Old Face" panose="02020602080505020303" pitchFamily="18" charset="0"/>
              </a:rPr>
              <a:t>twbx</a:t>
            </a:r>
            <a:r>
              <a:rPr lang="en-US" sz="2000" dirty="0">
                <a:latin typeface="Baskerville Old Face" panose="02020602080505020303" pitchFamily="18" charset="0"/>
              </a:rPr>
              <a:t>).</a:t>
            </a:r>
          </a:p>
          <a:p>
            <a:pPr marL="742950" lvl="1" indent="-285750">
              <a:buFont typeface="Arial" panose="020B0604020202020204" pitchFamily="34" charset="0"/>
              <a:buChar char="•"/>
            </a:pPr>
            <a:r>
              <a:rPr lang="en-US" sz="2000" dirty="0">
                <a:latin typeface="Baskerville Old Face" panose="02020602080505020303" pitchFamily="18" charset="0"/>
              </a:rPr>
              <a:t>Integrating them into one meaningful solution required transformation and mapping.</a:t>
            </a:r>
          </a:p>
          <a:p>
            <a:pPr>
              <a:buFont typeface="Arial" panose="020B0604020202020204" pitchFamily="34" charset="0"/>
              <a:buChar char="•"/>
            </a:pPr>
            <a:r>
              <a:rPr lang="en-US" sz="2000" b="1" dirty="0">
                <a:latin typeface="Baskerville Old Face" panose="02020602080505020303" pitchFamily="18" charset="0"/>
              </a:rPr>
              <a:t>Understanding the Business Logic</a:t>
            </a:r>
            <a:endParaRPr lang="en-US" sz="2000" dirty="0">
              <a:latin typeface="Baskerville Old Face" panose="02020602080505020303" pitchFamily="18" charset="0"/>
            </a:endParaRPr>
          </a:p>
          <a:p>
            <a:pPr marL="742950" lvl="1" indent="-285750">
              <a:buFont typeface="Arial" panose="020B0604020202020204" pitchFamily="34" charset="0"/>
              <a:buChar char="•"/>
            </a:pPr>
            <a:r>
              <a:rPr lang="en-US" sz="2000" dirty="0">
                <a:latin typeface="Baskerville Old Face" panose="02020602080505020303" pitchFamily="18" charset="0"/>
              </a:rPr>
              <a:t>Required time to understand the meaning of production-related metrics like </a:t>
            </a:r>
            <a:r>
              <a:rPr lang="en-US" sz="2000" b="1" dirty="0">
                <a:latin typeface="Baskerville Old Face" panose="02020602080505020303" pitchFamily="18" charset="0"/>
              </a:rPr>
              <a:t>Manufactured Qty, Rejected Qty, Efficiency%, Machine Cost</a:t>
            </a:r>
            <a:r>
              <a:rPr lang="en-US" sz="2000" dirty="0">
                <a:latin typeface="Baskerville Old Face" panose="02020602080505020303" pitchFamily="18" charset="0"/>
              </a:rPr>
              <a:t>, etc.</a:t>
            </a:r>
          </a:p>
          <a:p>
            <a:pPr>
              <a:buFont typeface="Arial" panose="020B0604020202020204" pitchFamily="34" charset="0"/>
              <a:buChar char="•"/>
            </a:pPr>
            <a:r>
              <a:rPr lang="en-US" sz="2000" b="1" dirty="0">
                <a:latin typeface="Baskerville Old Face" panose="02020602080505020303" pitchFamily="18" charset="0"/>
              </a:rPr>
              <a:t>DAX and Calculations</a:t>
            </a:r>
            <a:endParaRPr lang="en-US" sz="2000" dirty="0">
              <a:latin typeface="Baskerville Old Face" panose="02020602080505020303" pitchFamily="18" charset="0"/>
            </a:endParaRPr>
          </a:p>
          <a:p>
            <a:pPr marL="742950" lvl="1" indent="-285750">
              <a:buFont typeface="Arial" panose="020B0604020202020204" pitchFamily="34" charset="0"/>
              <a:buChar char="•"/>
            </a:pPr>
            <a:r>
              <a:rPr lang="en-US" sz="2000" dirty="0">
                <a:latin typeface="Baskerville Old Face" panose="02020602080505020303" pitchFamily="18" charset="0"/>
              </a:rPr>
              <a:t>Creating KPIs such as </a:t>
            </a:r>
            <a:r>
              <a:rPr lang="en-US" sz="2000" b="1" dirty="0">
                <a:latin typeface="Baskerville Old Face" panose="02020602080505020303" pitchFamily="18" charset="0"/>
              </a:rPr>
              <a:t>Efficiency %</a:t>
            </a:r>
            <a:r>
              <a:rPr lang="en-US" sz="2000" dirty="0">
                <a:latin typeface="Baskerville Old Face" panose="02020602080505020303" pitchFamily="18" charset="0"/>
              </a:rPr>
              <a:t>, </a:t>
            </a:r>
            <a:r>
              <a:rPr lang="en-US" sz="2000" b="1" dirty="0">
                <a:latin typeface="Baskerville Old Face" panose="02020602080505020303" pitchFamily="18" charset="0"/>
              </a:rPr>
              <a:t>Top 10 Machine Rejection</a:t>
            </a:r>
            <a:r>
              <a:rPr lang="en-US" sz="2000" dirty="0">
                <a:latin typeface="Baskerville Old Face" panose="02020602080505020303" pitchFamily="18" charset="0"/>
              </a:rPr>
              <a:t>, and </a:t>
            </a:r>
            <a:r>
              <a:rPr lang="en-US" sz="2000" b="1" dirty="0">
                <a:latin typeface="Baskerville Old Face" panose="02020602080505020303" pitchFamily="18" charset="0"/>
              </a:rPr>
              <a:t>Custom Date Filters</a:t>
            </a:r>
            <a:r>
              <a:rPr lang="en-US" sz="2000" dirty="0">
                <a:latin typeface="Baskerville Old Face" panose="02020602080505020303" pitchFamily="18" charset="0"/>
              </a:rPr>
              <a:t> required advanced DAX formulas and testing.</a:t>
            </a:r>
          </a:p>
          <a:p>
            <a:pPr>
              <a:buFont typeface="Arial" panose="020B0604020202020204" pitchFamily="34" charset="0"/>
              <a:buChar char="•"/>
            </a:pPr>
            <a:r>
              <a:rPr lang="en-US" sz="2000" b="1" dirty="0">
                <a:latin typeface="Baskerville Old Face" panose="02020602080505020303" pitchFamily="18" charset="0"/>
              </a:rPr>
              <a:t>Visualization Selection</a:t>
            </a:r>
            <a:endParaRPr lang="en-US" sz="2000" dirty="0">
              <a:latin typeface="Baskerville Old Face" panose="02020602080505020303" pitchFamily="18" charset="0"/>
            </a:endParaRPr>
          </a:p>
          <a:p>
            <a:pPr marL="742950" lvl="1" indent="-285750">
              <a:buFont typeface="Arial" panose="020B0604020202020204" pitchFamily="34" charset="0"/>
              <a:buChar char="•"/>
            </a:pPr>
            <a:r>
              <a:rPr lang="en-US" sz="2000" dirty="0">
                <a:latin typeface="Baskerville Old Face" panose="02020602080505020303" pitchFamily="18" charset="0"/>
              </a:rPr>
              <a:t>Choosing the right chart type (tree map, donut, line chart, KPI cards) to ensure clarity and accuracy.</a:t>
            </a:r>
          </a:p>
          <a:p>
            <a:pPr>
              <a:buFont typeface="Arial" panose="020B0604020202020204" pitchFamily="34" charset="0"/>
              <a:buChar char="•"/>
            </a:pPr>
            <a:r>
              <a:rPr lang="en-US" sz="2000" b="1" dirty="0">
                <a:latin typeface="Baskerville Old Face" panose="02020602080505020303" pitchFamily="18" charset="0"/>
              </a:rPr>
              <a:t>Performance Optimization</a:t>
            </a:r>
            <a:endParaRPr lang="en-US" sz="2000" dirty="0">
              <a:latin typeface="Baskerville Old Face" panose="02020602080505020303" pitchFamily="18" charset="0"/>
            </a:endParaRPr>
          </a:p>
          <a:p>
            <a:pPr marL="742950" lvl="1" indent="-285750">
              <a:buFont typeface="Arial" panose="020B0604020202020204" pitchFamily="34" charset="0"/>
              <a:buChar char="•"/>
            </a:pPr>
            <a:r>
              <a:rPr lang="en-US" sz="2000" dirty="0">
                <a:latin typeface="Baskerville Old Face" panose="02020602080505020303" pitchFamily="18" charset="0"/>
              </a:rPr>
              <a:t>Some visuals were slow initially due to large data and unused fields.</a:t>
            </a:r>
          </a:p>
          <a:p>
            <a:pPr marL="742950" lvl="1" indent="-285750">
              <a:buFont typeface="Arial" panose="020B0604020202020204" pitchFamily="34" charset="0"/>
              <a:buChar char="•"/>
            </a:pPr>
            <a:r>
              <a:rPr lang="en-US" sz="2000" dirty="0">
                <a:latin typeface="Baskerville Old Face" panose="02020602080505020303" pitchFamily="18" charset="0"/>
              </a:rPr>
              <a:t>Optimization steps like removing unnecessary columns and using star schema helped.</a:t>
            </a:r>
          </a:p>
          <a:p>
            <a:pPr>
              <a:buFont typeface="Arial" panose="020B0604020202020204" pitchFamily="34" charset="0"/>
              <a:buChar char="•"/>
            </a:pPr>
            <a:r>
              <a:rPr lang="en-US" sz="2000" b="1" dirty="0">
                <a:latin typeface="Baskerville Old Face" panose="02020602080505020303" pitchFamily="18" charset="0"/>
              </a:rPr>
              <a:t>Alignment and Formatting</a:t>
            </a:r>
            <a:endParaRPr lang="en-US" sz="2000" dirty="0">
              <a:latin typeface="Baskerville Old Face" panose="02020602080505020303" pitchFamily="18" charset="0"/>
            </a:endParaRPr>
          </a:p>
          <a:p>
            <a:pPr marL="742950" lvl="1" indent="-285750">
              <a:buFont typeface="Arial" panose="020B0604020202020204" pitchFamily="34" charset="0"/>
              <a:buChar char="•"/>
            </a:pPr>
            <a:r>
              <a:rPr lang="en-US" sz="2000" dirty="0">
                <a:latin typeface="Baskerville Old Face" panose="02020602080505020303" pitchFamily="18" charset="0"/>
              </a:rPr>
              <a:t>Ensuring all visuals look consistent across Excel, Tableau, and Power BI dashboards.</a:t>
            </a:r>
          </a:p>
          <a:p>
            <a:endParaRPr lang="en-US" sz="2000" dirty="0">
              <a:latin typeface="Baskerville Old Face" panose="02020602080505020303" pitchFamily="18" charset="0"/>
            </a:endParaRPr>
          </a:p>
        </p:txBody>
      </p:sp>
    </p:spTree>
    <p:extLst>
      <p:ext uri="{BB962C8B-B14F-4D97-AF65-F5344CB8AC3E}">
        <p14:creationId xmlns:p14="http://schemas.microsoft.com/office/powerpoint/2010/main" val="418340293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2500" i="1" dirty="0">
                <a:solidFill>
                  <a:schemeClr val="bg1"/>
                </a:solidFill>
                <a:latin typeface="Baskerville Old Face" panose="02020602080505020303" pitchFamily="18" charset="0"/>
              </a:rPr>
              <a:t>“</a:t>
            </a:r>
            <a:r>
              <a:rPr lang="en-US" sz="2500" dirty="0">
                <a:solidFill>
                  <a:schemeClr val="bg1"/>
                </a:solidFill>
                <a:latin typeface="Baskerville Old Face" panose="02020602080505020303" pitchFamily="18" charset="0"/>
              </a:rPr>
              <a:t>This project gave us complete end-to-end experience in data analysis—from data cleaning to visualization and insight generation. Using Excel, SQL, Tableau, and Power BI, we analyzed manufacturing performance, identified key trends, and highlighted improvement areas. The insights will support better decisions, improve efficiency, and reduce rejection rates while strengthening our technical and analytical skills.”</a:t>
            </a:r>
            <a:endParaRPr lang="en-US" sz="2500" i="1" dirty="0">
              <a:solidFill>
                <a:schemeClr val="bg1"/>
              </a:solidFill>
              <a:latin typeface="Baskerville Old Face" panose="02020602080505020303" pitchFamily="18"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097280" y="5536552"/>
            <a:ext cx="10058400" cy="562496"/>
          </a:xfrm>
        </p:spPr>
        <p:txBody>
          <a:bodyPr>
            <a:noAutofit/>
          </a:bodyPr>
          <a:lstStyle/>
          <a:p>
            <a:r>
              <a:rPr lang="en-US" sz="2500" dirty="0">
                <a:solidFill>
                  <a:srgbClr val="FFFFFF"/>
                </a:solidFill>
              </a:rPr>
              <a:t>---------------------------------------Thank YOU--------------------------------------</a:t>
            </a:r>
          </a:p>
        </p:txBody>
      </p:sp>
    </p:spTree>
    <p:extLst>
      <p:ext uri="{BB962C8B-B14F-4D97-AF65-F5344CB8AC3E}">
        <p14:creationId xmlns:p14="http://schemas.microsoft.com/office/powerpoint/2010/main" val="191714609"/>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1FA37-1CB7-3F80-9CCA-477A6C7118F4}"/>
              </a:ext>
            </a:extLst>
          </p:cNvPr>
          <p:cNvSpPr>
            <a:spLocks noGrp="1"/>
          </p:cNvSpPr>
          <p:nvPr>
            <p:ph type="title"/>
          </p:nvPr>
        </p:nvSpPr>
        <p:spPr/>
        <p:txBody>
          <a:bodyPr>
            <a:normAutofit/>
          </a:bodyPr>
          <a:lstStyle/>
          <a:p>
            <a:r>
              <a:rPr lang="en-US" sz="4500" dirty="0">
                <a:solidFill>
                  <a:schemeClr val="tx1"/>
                </a:solidFill>
                <a:latin typeface="Baskerville Old Face" panose="02020602080505020303" pitchFamily="18" charset="0"/>
              </a:rPr>
              <a:t>Problem Statement:</a:t>
            </a:r>
          </a:p>
        </p:txBody>
      </p:sp>
      <p:sp>
        <p:nvSpPr>
          <p:cNvPr id="3" name="Content Placeholder 2">
            <a:extLst>
              <a:ext uri="{FF2B5EF4-FFF2-40B4-BE49-F238E27FC236}">
                <a16:creationId xmlns:a16="http://schemas.microsoft.com/office/drawing/2014/main" id="{3E002673-458D-FA3A-135C-B6C36B6928B8}"/>
              </a:ext>
            </a:extLst>
          </p:cNvPr>
          <p:cNvSpPr>
            <a:spLocks noGrp="1"/>
          </p:cNvSpPr>
          <p:nvPr>
            <p:ph idx="1"/>
          </p:nvPr>
        </p:nvSpPr>
        <p:spPr/>
        <p:txBody>
          <a:bodyPr>
            <a:normAutofit lnSpcReduction="10000"/>
          </a:bodyPr>
          <a:lstStyle/>
          <a:p>
            <a:r>
              <a:rPr lang="en-US" sz="2500" dirty="0">
                <a:solidFill>
                  <a:schemeClr val="tx1"/>
                </a:solidFill>
                <a:latin typeface="Baskerville Old Face" panose="02020602080505020303" pitchFamily="18" charset="0"/>
              </a:rPr>
              <a:t>Manufacturing industries face challenges in monitoring production, rejected quantity, machine performance, and employee efficiency. The goal of this project is to design an end-to-end analytics solution to:</a:t>
            </a:r>
          </a:p>
          <a:p>
            <a:pPr>
              <a:buClr>
                <a:schemeClr val="tx1"/>
              </a:buClr>
              <a:buFont typeface="Wingdings" panose="05000000000000000000" pitchFamily="2" charset="2"/>
              <a:buChar char="Ø"/>
            </a:pPr>
            <a:r>
              <a:rPr lang="en-US" sz="2500" dirty="0">
                <a:solidFill>
                  <a:schemeClr val="tx1"/>
                </a:solidFill>
                <a:latin typeface="Baskerville Old Face" panose="02020602080505020303" pitchFamily="18" charset="0"/>
              </a:rPr>
              <a:t> Track monthly production and rejected quantity.</a:t>
            </a:r>
          </a:p>
          <a:p>
            <a:pPr>
              <a:buClr>
                <a:schemeClr val="tx1"/>
              </a:buClr>
              <a:buFont typeface="Wingdings" panose="05000000000000000000" pitchFamily="2" charset="2"/>
              <a:buChar char="Ø"/>
            </a:pPr>
            <a:r>
              <a:rPr lang="en-US" sz="2500" dirty="0">
                <a:solidFill>
                  <a:schemeClr val="tx1"/>
                </a:solidFill>
                <a:latin typeface="Baskerville Old Face" panose="02020602080505020303" pitchFamily="18" charset="0"/>
              </a:rPr>
              <a:t> Identify top-performing and under-performing employees and machines.</a:t>
            </a:r>
          </a:p>
          <a:p>
            <a:pPr>
              <a:buClr>
                <a:schemeClr val="tx1"/>
              </a:buClr>
              <a:buFont typeface="Wingdings" panose="05000000000000000000" pitchFamily="2" charset="2"/>
              <a:buChar char="Ø"/>
            </a:pPr>
            <a:r>
              <a:rPr lang="en-US" sz="2500" dirty="0">
                <a:solidFill>
                  <a:schemeClr val="tx1"/>
                </a:solidFill>
                <a:latin typeface="Baskerville Old Face" panose="02020602080505020303" pitchFamily="18" charset="0"/>
              </a:rPr>
              <a:t> Compare manufacturing vs rejection trend.</a:t>
            </a:r>
          </a:p>
          <a:p>
            <a:pPr>
              <a:buClr>
                <a:schemeClr val="tx1"/>
              </a:buClr>
              <a:buFont typeface="Wingdings" panose="05000000000000000000" pitchFamily="2" charset="2"/>
              <a:buChar char="Ø"/>
            </a:pPr>
            <a:r>
              <a:rPr lang="en-US" sz="2500" dirty="0">
                <a:solidFill>
                  <a:schemeClr val="tx1"/>
                </a:solidFill>
                <a:latin typeface="Baskerville Old Face" panose="02020602080505020303" pitchFamily="18" charset="0"/>
              </a:rPr>
              <a:t> Improve decision-making using data insights.</a:t>
            </a:r>
          </a:p>
          <a:p>
            <a:endParaRPr lang="en-US" dirty="0"/>
          </a:p>
        </p:txBody>
      </p:sp>
    </p:spTree>
    <p:extLst>
      <p:ext uri="{BB962C8B-B14F-4D97-AF65-F5344CB8AC3E}">
        <p14:creationId xmlns:p14="http://schemas.microsoft.com/office/powerpoint/2010/main" val="33699774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4D4CA5-B951-A2FD-E127-F783948E1A95}"/>
              </a:ext>
            </a:extLst>
          </p:cNvPr>
          <p:cNvSpPr txBox="1"/>
          <p:nvPr/>
        </p:nvSpPr>
        <p:spPr>
          <a:xfrm>
            <a:off x="322118" y="175152"/>
            <a:ext cx="11869882" cy="784830"/>
          </a:xfrm>
          <a:prstGeom prst="rect">
            <a:avLst/>
          </a:prstGeom>
          <a:noFill/>
        </p:spPr>
        <p:txBody>
          <a:bodyPr wrap="square" rtlCol="0">
            <a:spAutoFit/>
          </a:bodyPr>
          <a:lstStyle/>
          <a:p>
            <a:r>
              <a:rPr lang="en-US" sz="4500" dirty="0">
                <a:latin typeface="Baskerville Old Face" panose="02020602080505020303" pitchFamily="18" charset="0"/>
              </a:rPr>
              <a:t>Key Performance Indicators Used:</a:t>
            </a:r>
          </a:p>
        </p:txBody>
      </p:sp>
      <p:graphicFrame>
        <p:nvGraphicFramePr>
          <p:cNvPr id="4" name="Table 3">
            <a:extLst>
              <a:ext uri="{FF2B5EF4-FFF2-40B4-BE49-F238E27FC236}">
                <a16:creationId xmlns:a16="http://schemas.microsoft.com/office/drawing/2014/main" id="{C47C9EFF-7757-956B-F000-9C4CA383424D}"/>
              </a:ext>
            </a:extLst>
          </p:cNvPr>
          <p:cNvGraphicFramePr>
            <a:graphicFrameLocks noGrp="1"/>
          </p:cNvGraphicFramePr>
          <p:nvPr>
            <p:extLst>
              <p:ext uri="{D42A27DB-BD31-4B8C-83A1-F6EECF244321}">
                <p14:modId xmlns:p14="http://schemas.microsoft.com/office/powerpoint/2010/main" val="4058699149"/>
              </p:ext>
            </p:extLst>
          </p:nvPr>
        </p:nvGraphicFramePr>
        <p:xfrm>
          <a:off x="488373" y="1219892"/>
          <a:ext cx="10058400" cy="2965025"/>
        </p:xfrm>
        <a:graphic>
          <a:graphicData uri="http://schemas.openxmlformats.org/drawingml/2006/table">
            <a:tbl>
              <a:tblPr>
                <a:tableStyleId>{93296810-A885-4BE3-A3E7-6D5BEEA58F35}</a:tableStyleId>
              </a:tblPr>
              <a:tblGrid>
                <a:gridCol w="4763510">
                  <a:extLst>
                    <a:ext uri="{9D8B030D-6E8A-4147-A177-3AD203B41FA5}">
                      <a16:colId xmlns:a16="http://schemas.microsoft.com/office/drawing/2014/main" val="2932901488"/>
                    </a:ext>
                  </a:extLst>
                </a:gridCol>
                <a:gridCol w="5294890">
                  <a:extLst>
                    <a:ext uri="{9D8B030D-6E8A-4147-A177-3AD203B41FA5}">
                      <a16:colId xmlns:a16="http://schemas.microsoft.com/office/drawing/2014/main" val="104448114"/>
                    </a:ext>
                  </a:extLst>
                </a:gridCol>
              </a:tblGrid>
              <a:tr h="433493">
                <a:tc>
                  <a:txBody>
                    <a:bodyPr/>
                    <a:lstStyle/>
                    <a:p>
                      <a:r>
                        <a:rPr lang="en-US" sz="2500" b="1" dirty="0">
                          <a:latin typeface="Baskerville Old Face" panose="02020602080505020303" pitchFamily="18" charset="0"/>
                        </a:rPr>
                        <a:t>KPI Name</a:t>
                      </a:r>
                    </a:p>
                  </a:txBody>
                  <a:tcPr anchor="ctr"/>
                </a:tc>
                <a:tc>
                  <a:txBody>
                    <a:bodyPr/>
                    <a:lstStyle/>
                    <a:p>
                      <a:r>
                        <a:rPr lang="en-US" sz="2500" b="1" dirty="0">
                          <a:latin typeface="Baskerville Old Face" panose="02020602080505020303" pitchFamily="18" charset="0"/>
                        </a:rPr>
                        <a:t>Purpose</a:t>
                      </a:r>
                    </a:p>
                  </a:txBody>
                  <a:tcPr anchor="ctr"/>
                </a:tc>
                <a:extLst>
                  <a:ext uri="{0D108BD9-81ED-4DB2-BD59-A6C34878D82A}">
                    <a16:rowId xmlns:a16="http://schemas.microsoft.com/office/drawing/2014/main" val="1610769297"/>
                  </a:ext>
                </a:extLst>
              </a:tr>
              <a:tr h="433493">
                <a:tc>
                  <a:txBody>
                    <a:bodyPr/>
                    <a:lstStyle/>
                    <a:p>
                      <a:r>
                        <a:rPr lang="en-US" dirty="0">
                          <a:latin typeface="Baskerville Old Face" panose="02020602080505020303" pitchFamily="18" charset="0"/>
                        </a:rPr>
                        <a:t>Total Production</a:t>
                      </a:r>
                    </a:p>
                  </a:txBody>
                  <a:tcPr anchor="ctr"/>
                </a:tc>
                <a:tc>
                  <a:txBody>
                    <a:bodyPr/>
                    <a:lstStyle/>
                    <a:p>
                      <a:r>
                        <a:rPr lang="en-US" dirty="0">
                          <a:latin typeface="Baskerville Old Face" panose="02020602080505020303" pitchFamily="18" charset="0"/>
                        </a:rPr>
                        <a:t>Measures total manufactured units</a:t>
                      </a:r>
                    </a:p>
                  </a:txBody>
                  <a:tcPr anchor="ctr"/>
                </a:tc>
                <a:extLst>
                  <a:ext uri="{0D108BD9-81ED-4DB2-BD59-A6C34878D82A}">
                    <a16:rowId xmlns:a16="http://schemas.microsoft.com/office/drawing/2014/main" val="1201323463"/>
                  </a:ext>
                </a:extLst>
              </a:tr>
              <a:tr h="758613">
                <a:tc>
                  <a:txBody>
                    <a:bodyPr/>
                    <a:lstStyle/>
                    <a:p>
                      <a:r>
                        <a:rPr lang="en-US" dirty="0">
                          <a:latin typeface="Baskerville Old Face" panose="02020602080505020303" pitchFamily="18" charset="0"/>
                        </a:rPr>
                        <a:t>Processed Quantity</a:t>
                      </a:r>
                    </a:p>
                  </a:txBody>
                  <a:tcPr anchor="ctr"/>
                </a:tc>
                <a:tc>
                  <a:txBody>
                    <a:bodyPr/>
                    <a:lstStyle/>
                    <a:p>
                      <a:r>
                        <a:rPr lang="en-US">
                          <a:latin typeface="Baskerville Old Face" panose="02020602080505020303" pitchFamily="18" charset="0"/>
                        </a:rPr>
                        <a:t>Tracks how many units passed through production stages</a:t>
                      </a:r>
                    </a:p>
                  </a:txBody>
                  <a:tcPr anchor="ctr"/>
                </a:tc>
                <a:extLst>
                  <a:ext uri="{0D108BD9-81ED-4DB2-BD59-A6C34878D82A}">
                    <a16:rowId xmlns:a16="http://schemas.microsoft.com/office/drawing/2014/main" val="3537287335"/>
                  </a:ext>
                </a:extLst>
              </a:tr>
              <a:tr h="433493">
                <a:tc>
                  <a:txBody>
                    <a:bodyPr/>
                    <a:lstStyle/>
                    <a:p>
                      <a:r>
                        <a:rPr lang="en-US" dirty="0">
                          <a:latin typeface="Baskerville Old Face" panose="02020602080505020303" pitchFamily="18" charset="0"/>
                        </a:rPr>
                        <a:t>Efficiency %</a:t>
                      </a:r>
                    </a:p>
                  </a:txBody>
                  <a:tcPr anchor="ctr"/>
                </a:tc>
                <a:tc>
                  <a:txBody>
                    <a:bodyPr/>
                    <a:lstStyle/>
                    <a:p>
                      <a:r>
                        <a:rPr lang="en-US">
                          <a:latin typeface="Baskerville Old Face" panose="02020602080505020303" pitchFamily="18" charset="0"/>
                        </a:rPr>
                        <a:t>Indicates overall operational performance</a:t>
                      </a:r>
                    </a:p>
                  </a:txBody>
                  <a:tcPr anchor="ctr"/>
                </a:tc>
                <a:extLst>
                  <a:ext uri="{0D108BD9-81ED-4DB2-BD59-A6C34878D82A}">
                    <a16:rowId xmlns:a16="http://schemas.microsoft.com/office/drawing/2014/main" val="907459208"/>
                  </a:ext>
                </a:extLst>
              </a:tr>
              <a:tr h="433493">
                <a:tc>
                  <a:txBody>
                    <a:bodyPr/>
                    <a:lstStyle/>
                    <a:p>
                      <a:r>
                        <a:rPr lang="en-US" dirty="0">
                          <a:latin typeface="Baskerville Old Face" panose="02020602080505020303" pitchFamily="18" charset="0"/>
                        </a:rPr>
                        <a:t>Rejected Quantity</a:t>
                      </a:r>
                    </a:p>
                  </a:txBody>
                  <a:tcPr anchor="ctr"/>
                </a:tc>
                <a:tc>
                  <a:txBody>
                    <a:bodyPr/>
                    <a:lstStyle/>
                    <a:p>
                      <a:r>
                        <a:rPr lang="en-US">
                          <a:latin typeface="Baskerville Old Face" panose="02020602080505020303" pitchFamily="18" charset="0"/>
                        </a:rPr>
                        <a:t>Highlights quality issues</a:t>
                      </a:r>
                    </a:p>
                  </a:txBody>
                  <a:tcPr anchor="ctr"/>
                </a:tc>
                <a:extLst>
                  <a:ext uri="{0D108BD9-81ED-4DB2-BD59-A6C34878D82A}">
                    <a16:rowId xmlns:a16="http://schemas.microsoft.com/office/drawing/2014/main" val="98952789"/>
                  </a:ext>
                </a:extLst>
              </a:tr>
              <a:tr h="433493">
                <a:tc>
                  <a:txBody>
                    <a:bodyPr/>
                    <a:lstStyle/>
                    <a:p>
                      <a:r>
                        <a:rPr lang="en-US" dirty="0">
                          <a:latin typeface="Baskerville Old Face" panose="02020602080505020303" pitchFamily="18" charset="0"/>
                        </a:rPr>
                        <a:t>Machine Cost</a:t>
                      </a:r>
                    </a:p>
                  </a:txBody>
                  <a:tcPr anchor="ctr"/>
                </a:tc>
                <a:tc>
                  <a:txBody>
                    <a:bodyPr/>
                    <a:lstStyle/>
                    <a:p>
                      <a:r>
                        <a:rPr lang="en-US" dirty="0">
                          <a:latin typeface="Baskerville Old Face" panose="02020602080505020303" pitchFamily="18" charset="0"/>
                        </a:rPr>
                        <a:t>Identifies high-cost machines</a:t>
                      </a:r>
                    </a:p>
                  </a:txBody>
                  <a:tcPr anchor="ctr"/>
                </a:tc>
                <a:extLst>
                  <a:ext uri="{0D108BD9-81ED-4DB2-BD59-A6C34878D82A}">
                    <a16:rowId xmlns:a16="http://schemas.microsoft.com/office/drawing/2014/main" val="2108965520"/>
                  </a:ext>
                </a:extLst>
              </a:tr>
            </a:tbl>
          </a:graphicData>
        </a:graphic>
      </p:graphicFrame>
      <p:sp>
        <p:nvSpPr>
          <p:cNvPr id="5" name="TextBox 4">
            <a:extLst>
              <a:ext uri="{FF2B5EF4-FFF2-40B4-BE49-F238E27FC236}">
                <a16:creationId xmlns:a16="http://schemas.microsoft.com/office/drawing/2014/main" id="{A7963AD0-9378-398A-D7E3-7987BA12962A}"/>
              </a:ext>
            </a:extLst>
          </p:cNvPr>
          <p:cNvSpPr txBox="1"/>
          <p:nvPr/>
        </p:nvSpPr>
        <p:spPr>
          <a:xfrm>
            <a:off x="488373" y="4444827"/>
            <a:ext cx="11118272" cy="2139047"/>
          </a:xfrm>
          <a:prstGeom prst="rect">
            <a:avLst/>
          </a:prstGeom>
          <a:noFill/>
        </p:spPr>
        <p:txBody>
          <a:bodyPr wrap="square" rtlCol="0">
            <a:spAutoFit/>
          </a:bodyPr>
          <a:lstStyle/>
          <a:p>
            <a:r>
              <a:rPr lang="en-US" sz="2500" b="1" dirty="0">
                <a:latin typeface="Baskerville Old Face" panose="02020602080505020303" pitchFamily="18" charset="0"/>
              </a:rPr>
              <a:t>Key Insights:</a:t>
            </a:r>
            <a:endParaRPr lang="en-US" sz="2500" dirty="0">
              <a:latin typeface="Baskerville Old Face" panose="02020602080505020303" pitchFamily="18" charset="0"/>
            </a:endParaRPr>
          </a:p>
          <a:p>
            <a:pPr>
              <a:lnSpc>
                <a:spcPct val="150000"/>
              </a:lnSpc>
              <a:buFont typeface="Arial" panose="020B0604020202020204" pitchFamily="34" charset="0"/>
              <a:buChar char="•"/>
            </a:pPr>
            <a:r>
              <a:rPr lang="en-US" sz="2000" dirty="0">
                <a:latin typeface="Baskerville Old Face" panose="02020602080505020303" pitchFamily="18" charset="0"/>
              </a:rPr>
              <a:t>Top-performing machines contribute high production with low rejection.</a:t>
            </a:r>
          </a:p>
          <a:p>
            <a:pPr>
              <a:lnSpc>
                <a:spcPct val="150000"/>
              </a:lnSpc>
              <a:buFont typeface="Arial" panose="020B0604020202020204" pitchFamily="34" charset="0"/>
              <a:buChar char="•"/>
            </a:pPr>
            <a:r>
              <a:rPr lang="en-US" sz="2000" dirty="0">
                <a:latin typeface="Baskerville Old Face" panose="02020602080505020303" pitchFamily="18" charset="0"/>
              </a:rPr>
              <a:t>Certain machines or departments show high rejection and require process optimization.</a:t>
            </a:r>
          </a:p>
          <a:p>
            <a:pPr>
              <a:lnSpc>
                <a:spcPct val="150000"/>
              </a:lnSpc>
              <a:buFont typeface="Arial" panose="020B0604020202020204" pitchFamily="34" charset="0"/>
              <a:buChar char="•"/>
            </a:pPr>
            <a:r>
              <a:rPr lang="en-US" sz="2000" dirty="0">
                <a:latin typeface="Baskerville Old Face" panose="02020602080505020303" pitchFamily="18" charset="0"/>
              </a:rPr>
              <a:t>Efficiency trends show improvement/decline based on date and department.</a:t>
            </a:r>
          </a:p>
          <a:p>
            <a:endParaRPr lang="en-US" dirty="0"/>
          </a:p>
        </p:txBody>
      </p:sp>
    </p:spTree>
    <p:extLst>
      <p:ext uri="{BB962C8B-B14F-4D97-AF65-F5344CB8AC3E}">
        <p14:creationId xmlns:p14="http://schemas.microsoft.com/office/powerpoint/2010/main" val="3655753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87B77-8F6A-F5F6-9338-496C0E06D160}"/>
              </a:ext>
            </a:extLst>
          </p:cNvPr>
          <p:cNvSpPr>
            <a:spLocks noGrp="1"/>
          </p:cNvSpPr>
          <p:nvPr>
            <p:ph type="title"/>
          </p:nvPr>
        </p:nvSpPr>
        <p:spPr/>
        <p:txBody>
          <a:bodyPr>
            <a:normAutofit/>
          </a:bodyPr>
          <a:lstStyle/>
          <a:p>
            <a:r>
              <a:rPr lang="en-US" sz="4500" dirty="0">
                <a:solidFill>
                  <a:schemeClr val="tx1"/>
                </a:solidFill>
                <a:latin typeface="Baskerville Old Face" panose="02020602080505020303" pitchFamily="18" charset="0"/>
              </a:rPr>
              <a:t>Excel Dashboard </a:t>
            </a:r>
          </a:p>
        </p:txBody>
      </p:sp>
      <p:sp>
        <p:nvSpPr>
          <p:cNvPr id="4" name="Rectangle 1">
            <a:extLst>
              <a:ext uri="{FF2B5EF4-FFF2-40B4-BE49-F238E27FC236}">
                <a16:creationId xmlns:a16="http://schemas.microsoft.com/office/drawing/2014/main" id="{5799D5A8-1442-D1D7-433B-33B9D83D8247}"/>
              </a:ext>
            </a:extLst>
          </p:cNvPr>
          <p:cNvSpPr>
            <a:spLocks noGrp="1" noChangeArrowheads="1"/>
          </p:cNvSpPr>
          <p:nvPr>
            <p:ph idx="1"/>
          </p:nvPr>
        </p:nvSpPr>
        <p:spPr bwMode="auto">
          <a:xfrm>
            <a:off x="1097280" y="2028429"/>
            <a:ext cx="10058400" cy="3985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ts val="0"/>
              </a:spcBef>
              <a:spcAft>
                <a:spcPct val="0"/>
              </a:spcAft>
              <a:buClrTx/>
              <a:buSzTx/>
              <a:buFontTx/>
              <a:buChar char="•"/>
              <a:tabLst/>
            </a:pPr>
            <a:r>
              <a:rPr kumimoji="0" lang="en-US" altLang="en-US" sz="2300" i="0" u="none" strike="noStrike" cap="none" normalizeH="0" baseline="0" dirty="0">
                <a:ln>
                  <a:noFill/>
                </a:ln>
                <a:solidFill>
                  <a:schemeClr val="tx1"/>
                </a:solidFill>
                <a:effectLst/>
                <a:latin typeface="Baskerville Old Face" panose="02020602080505020303" pitchFamily="18" charset="0"/>
              </a:rPr>
              <a:t>The Excel dashboard highlights overall production efficiency and clearly shows </a:t>
            </a:r>
          </a:p>
          <a:p>
            <a:pPr marL="0" marR="0" lvl="0" indent="0" algn="l" defTabSz="914400" rtl="0" eaLnBrk="0" fontAlgn="base" latinLnBrk="0" hangingPunct="0">
              <a:lnSpc>
                <a:spcPct val="100000"/>
              </a:lnSpc>
              <a:spcBef>
                <a:spcPts val="0"/>
              </a:spcBef>
              <a:spcAft>
                <a:spcPct val="0"/>
              </a:spcAft>
              <a:buClrTx/>
              <a:buSzTx/>
              <a:buNone/>
              <a:tabLst/>
            </a:pPr>
            <a:r>
              <a:rPr kumimoji="0" lang="en-US" altLang="en-US" sz="2300" i="0" u="none" strike="noStrike" cap="none" normalizeH="0" baseline="0" dirty="0">
                <a:ln>
                  <a:noFill/>
                </a:ln>
                <a:solidFill>
                  <a:schemeClr val="tx1"/>
                </a:solidFill>
                <a:effectLst/>
                <a:latin typeface="Baskerville Old Face" panose="02020602080505020303" pitchFamily="18" charset="0"/>
              </a:rPr>
              <a:t>variations between manufactured, processed, and rejected quantities.</a:t>
            </a:r>
          </a:p>
          <a:p>
            <a:pPr marL="0" marR="0" lvl="0" indent="0" algn="l" defTabSz="914400" rtl="0" eaLnBrk="0" fontAlgn="base" latinLnBrk="0" hangingPunct="0">
              <a:lnSpc>
                <a:spcPct val="100000"/>
              </a:lnSpc>
              <a:spcBef>
                <a:spcPts val="0"/>
              </a:spcBef>
              <a:spcAft>
                <a:spcPct val="0"/>
              </a:spcAft>
              <a:buClrTx/>
              <a:buSzTx/>
              <a:buNone/>
              <a:tabLst/>
            </a:pPr>
            <a:endParaRPr kumimoji="0" lang="en-US" altLang="en-US" sz="2300" i="0" u="none" strike="noStrike" cap="none" normalizeH="0" baseline="0" dirty="0">
              <a:ln>
                <a:noFill/>
              </a:ln>
              <a:solidFill>
                <a:schemeClr val="tx1"/>
              </a:solidFill>
              <a:effectLst/>
              <a:latin typeface="Baskerville Old Face" panose="02020602080505020303" pitchFamily="18" charset="0"/>
            </a:endParaRPr>
          </a:p>
          <a:p>
            <a:pPr marL="0" marR="0" lvl="0" indent="0" algn="l" defTabSz="914400" rtl="0" eaLnBrk="0" fontAlgn="base" latinLnBrk="0" hangingPunct="0">
              <a:lnSpc>
                <a:spcPct val="100000"/>
              </a:lnSpc>
              <a:spcBef>
                <a:spcPts val="0"/>
              </a:spcBef>
              <a:spcAft>
                <a:spcPct val="0"/>
              </a:spcAft>
              <a:buClrTx/>
              <a:buSzTx/>
              <a:buFontTx/>
              <a:buChar char="•"/>
              <a:tabLst/>
            </a:pPr>
            <a:r>
              <a:rPr kumimoji="0" lang="en-US" altLang="en-US" sz="2300" i="0" u="none" strike="noStrike" cap="none" normalizeH="0" baseline="0" dirty="0">
                <a:ln>
                  <a:noFill/>
                </a:ln>
                <a:solidFill>
                  <a:schemeClr val="tx1"/>
                </a:solidFill>
                <a:effectLst/>
                <a:latin typeface="Baskerville Old Face" panose="02020602080505020303" pitchFamily="18" charset="0"/>
              </a:rPr>
              <a:t>From the Excel dashboard, we can easily identify which departments and machines contributed most to rejection and which performed efficiently.</a:t>
            </a:r>
          </a:p>
          <a:p>
            <a:pPr marL="0" marR="0" lvl="0" indent="0" algn="l" defTabSz="914400" rtl="0" eaLnBrk="0" fontAlgn="base" latinLnBrk="0" hangingPunct="0">
              <a:lnSpc>
                <a:spcPct val="100000"/>
              </a:lnSpc>
              <a:spcBef>
                <a:spcPts val="0"/>
              </a:spcBef>
              <a:spcAft>
                <a:spcPct val="0"/>
              </a:spcAft>
              <a:buClrTx/>
              <a:buSzTx/>
              <a:buNone/>
              <a:tabLst/>
            </a:pPr>
            <a:endParaRPr kumimoji="0" lang="en-US" altLang="en-US" sz="2300" i="0" u="none" strike="noStrike" cap="none" normalizeH="0" baseline="0" dirty="0">
              <a:ln>
                <a:noFill/>
              </a:ln>
              <a:solidFill>
                <a:schemeClr val="tx1"/>
              </a:solidFill>
              <a:effectLst/>
              <a:latin typeface="Baskerville Old Face" panose="02020602080505020303" pitchFamily="18" charset="0"/>
            </a:endParaRPr>
          </a:p>
          <a:p>
            <a:pPr marL="0" marR="0" lvl="0" indent="0" algn="l" defTabSz="914400" rtl="0" eaLnBrk="0" fontAlgn="base" latinLnBrk="0" hangingPunct="0">
              <a:lnSpc>
                <a:spcPct val="100000"/>
              </a:lnSpc>
              <a:spcBef>
                <a:spcPts val="0"/>
              </a:spcBef>
              <a:spcAft>
                <a:spcPct val="0"/>
              </a:spcAft>
              <a:buClrTx/>
              <a:buSzTx/>
              <a:buFontTx/>
              <a:buChar char="•"/>
              <a:tabLst/>
            </a:pPr>
            <a:r>
              <a:rPr kumimoji="0" lang="en-US" altLang="en-US" sz="2300" i="0" u="none" strike="noStrike" cap="none" normalizeH="0" baseline="0" dirty="0">
                <a:ln>
                  <a:noFill/>
                </a:ln>
                <a:solidFill>
                  <a:schemeClr val="tx1"/>
                </a:solidFill>
                <a:effectLst/>
                <a:latin typeface="Baskerville Old Face" panose="02020602080505020303" pitchFamily="18" charset="0"/>
              </a:rPr>
              <a:t>The slicers and charts in the Excel dashboard helped compare monthly production trends and detect improvement areas in rejection control.</a:t>
            </a:r>
          </a:p>
          <a:p>
            <a:pPr marL="0" marR="0" lvl="0" indent="0" algn="l" defTabSz="914400" rtl="0" eaLnBrk="0" fontAlgn="base" latinLnBrk="0" hangingPunct="0">
              <a:lnSpc>
                <a:spcPct val="100000"/>
              </a:lnSpc>
              <a:spcBef>
                <a:spcPts val="0"/>
              </a:spcBef>
              <a:spcAft>
                <a:spcPct val="0"/>
              </a:spcAft>
              <a:buClrTx/>
              <a:buSzTx/>
              <a:buNone/>
              <a:tabLst/>
            </a:pPr>
            <a:endParaRPr kumimoji="0" lang="en-US" altLang="en-US" sz="2300" i="0" u="none" strike="noStrike" cap="none" normalizeH="0" baseline="0" dirty="0">
              <a:ln>
                <a:noFill/>
              </a:ln>
              <a:solidFill>
                <a:schemeClr val="tx1"/>
              </a:solidFill>
              <a:effectLst/>
              <a:latin typeface="Baskerville Old Face" panose="02020602080505020303" pitchFamily="18" charset="0"/>
            </a:endParaRPr>
          </a:p>
          <a:p>
            <a:pPr marL="0" marR="0" lvl="0" indent="0" algn="l" defTabSz="914400" rtl="0" eaLnBrk="0" fontAlgn="base" latinLnBrk="0" hangingPunct="0">
              <a:lnSpc>
                <a:spcPct val="100000"/>
              </a:lnSpc>
              <a:spcBef>
                <a:spcPts val="0"/>
              </a:spcBef>
              <a:spcAft>
                <a:spcPct val="0"/>
              </a:spcAft>
              <a:buClrTx/>
              <a:buSzTx/>
              <a:buFontTx/>
              <a:buChar char="•"/>
              <a:tabLst/>
            </a:pPr>
            <a:r>
              <a:rPr kumimoji="0" lang="en-US" altLang="en-US" sz="2300" i="0" u="none" strike="noStrike" cap="none" normalizeH="0" baseline="0" dirty="0">
                <a:ln>
                  <a:noFill/>
                </a:ln>
                <a:solidFill>
                  <a:schemeClr val="tx1"/>
                </a:solidFill>
                <a:effectLst/>
                <a:latin typeface="Baskerville Old Face" panose="02020602080505020303" pitchFamily="18" charset="0"/>
              </a:rPr>
              <a:t>The dashboard provides actionable insights by visualizing KPI trends such as Total Manufactured Qty, Processed Qty, and the corresponding efficiency percentage.</a:t>
            </a:r>
          </a:p>
        </p:txBody>
      </p:sp>
    </p:spTree>
    <p:extLst>
      <p:ext uri="{BB962C8B-B14F-4D97-AF65-F5344CB8AC3E}">
        <p14:creationId xmlns:p14="http://schemas.microsoft.com/office/powerpoint/2010/main" val="1330136079"/>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A4DFAD-EF6C-3D72-3C4C-76E3DC91A5FF}"/>
              </a:ext>
            </a:extLst>
          </p:cNvPr>
          <p:cNvPicPr>
            <a:picLocks noChangeAspect="1"/>
          </p:cNvPicPr>
          <p:nvPr/>
        </p:nvPicPr>
        <p:blipFill>
          <a:blip r:embed="rId2"/>
          <a:stretch>
            <a:fillRect/>
          </a:stretch>
        </p:blipFill>
        <p:spPr>
          <a:xfrm>
            <a:off x="96982" y="831275"/>
            <a:ext cx="7405254" cy="4478482"/>
          </a:xfrm>
          <a:prstGeom prst="rect">
            <a:avLst/>
          </a:prstGeom>
        </p:spPr>
      </p:pic>
      <p:pic>
        <p:nvPicPr>
          <p:cNvPr id="5" name="Picture 4">
            <a:extLst>
              <a:ext uri="{FF2B5EF4-FFF2-40B4-BE49-F238E27FC236}">
                <a16:creationId xmlns:a16="http://schemas.microsoft.com/office/drawing/2014/main" id="{65E766AB-2D7F-4248-3AE3-325AFF114D6F}"/>
              </a:ext>
            </a:extLst>
          </p:cNvPr>
          <p:cNvPicPr>
            <a:picLocks noChangeAspect="1"/>
          </p:cNvPicPr>
          <p:nvPr/>
        </p:nvPicPr>
        <p:blipFill>
          <a:blip r:embed="rId3"/>
          <a:stretch>
            <a:fillRect/>
          </a:stretch>
        </p:blipFill>
        <p:spPr>
          <a:xfrm>
            <a:off x="7626926" y="62348"/>
            <a:ext cx="4468090" cy="2057398"/>
          </a:xfrm>
          <a:prstGeom prst="rect">
            <a:avLst/>
          </a:prstGeom>
        </p:spPr>
      </p:pic>
      <p:pic>
        <p:nvPicPr>
          <p:cNvPr id="7" name="Picture 6">
            <a:extLst>
              <a:ext uri="{FF2B5EF4-FFF2-40B4-BE49-F238E27FC236}">
                <a16:creationId xmlns:a16="http://schemas.microsoft.com/office/drawing/2014/main" id="{0E379726-5B2B-A3C9-A0C9-D024BDADC961}"/>
              </a:ext>
            </a:extLst>
          </p:cNvPr>
          <p:cNvPicPr>
            <a:picLocks noChangeAspect="1"/>
          </p:cNvPicPr>
          <p:nvPr/>
        </p:nvPicPr>
        <p:blipFill>
          <a:blip r:embed="rId4"/>
          <a:stretch>
            <a:fillRect/>
          </a:stretch>
        </p:blipFill>
        <p:spPr>
          <a:xfrm>
            <a:off x="7626924" y="2182096"/>
            <a:ext cx="4468091" cy="2254830"/>
          </a:xfrm>
          <a:prstGeom prst="rect">
            <a:avLst/>
          </a:prstGeom>
        </p:spPr>
      </p:pic>
      <p:pic>
        <p:nvPicPr>
          <p:cNvPr id="9" name="Picture 8">
            <a:extLst>
              <a:ext uri="{FF2B5EF4-FFF2-40B4-BE49-F238E27FC236}">
                <a16:creationId xmlns:a16="http://schemas.microsoft.com/office/drawing/2014/main" id="{93158F25-EAF5-BA49-E0B3-D6E9671333AD}"/>
              </a:ext>
            </a:extLst>
          </p:cNvPr>
          <p:cNvPicPr>
            <a:picLocks noChangeAspect="1"/>
          </p:cNvPicPr>
          <p:nvPr/>
        </p:nvPicPr>
        <p:blipFill>
          <a:blip r:embed="rId5"/>
          <a:stretch>
            <a:fillRect/>
          </a:stretch>
        </p:blipFill>
        <p:spPr>
          <a:xfrm>
            <a:off x="7626927" y="4499275"/>
            <a:ext cx="4468091" cy="1797615"/>
          </a:xfrm>
          <a:prstGeom prst="rect">
            <a:avLst/>
          </a:prstGeom>
        </p:spPr>
      </p:pic>
    </p:spTree>
    <p:extLst>
      <p:ext uri="{BB962C8B-B14F-4D97-AF65-F5344CB8AC3E}">
        <p14:creationId xmlns:p14="http://schemas.microsoft.com/office/powerpoint/2010/main" val="154166355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729A-B5B5-DA7E-C09C-0348A4319C04}"/>
              </a:ext>
            </a:extLst>
          </p:cNvPr>
          <p:cNvSpPr>
            <a:spLocks noGrp="1"/>
          </p:cNvSpPr>
          <p:nvPr>
            <p:ph type="title"/>
          </p:nvPr>
        </p:nvSpPr>
        <p:spPr/>
        <p:txBody>
          <a:bodyPr>
            <a:normAutofit/>
          </a:bodyPr>
          <a:lstStyle/>
          <a:p>
            <a:r>
              <a:rPr lang="en-US" sz="4500" dirty="0">
                <a:solidFill>
                  <a:schemeClr val="tx1"/>
                </a:solidFill>
                <a:latin typeface="Baskerville Old Face" panose="02020602080505020303" pitchFamily="18" charset="0"/>
              </a:rPr>
              <a:t>Tableau Dashboard</a:t>
            </a:r>
          </a:p>
        </p:txBody>
      </p:sp>
      <p:sp>
        <p:nvSpPr>
          <p:cNvPr id="3" name="TextBox 2">
            <a:extLst>
              <a:ext uri="{FF2B5EF4-FFF2-40B4-BE49-F238E27FC236}">
                <a16:creationId xmlns:a16="http://schemas.microsoft.com/office/drawing/2014/main" id="{E42004ED-8E56-DFAC-3130-E65562DE97D9}"/>
              </a:ext>
            </a:extLst>
          </p:cNvPr>
          <p:cNvSpPr txBox="1"/>
          <p:nvPr/>
        </p:nvSpPr>
        <p:spPr>
          <a:xfrm>
            <a:off x="922020" y="2005446"/>
            <a:ext cx="9382991" cy="4339650"/>
          </a:xfrm>
          <a:prstGeom prst="rect">
            <a:avLst/>
          </a:prstGeom>
          <a:noFill/>
        </p:spPr>
        <p:txBody>
          <a:bodyPr wrap="square" rtlCol="0">
            <a:spAutoFit/>
          </a:bodyPr>
          <a:lstStyle/>
          <a:p>
            <a:pPr marL="285750" indent="-285750">
              <a:buFont typeface="Arial" panose="020B0604020202020204" pitchFamily="34" charset="0"/>
              <a:buChar char="•"/>
            </a:pPr>
            <a:r>
              <a:rPr lang="en-US" sz="2300" dirty="0">
                <a:latin typeface="Baskerville Old Face" panose="02020602080505020303" pitchFamily="18" charset="0"/>
              </a:rPr>
              <a:t>The Tableau dashboard provides deeper visibility into production trends and highlights rejection patterns using interactive visual exploration.</a:t>
            </a:r>
          </a:p>
          <a:p>
            <a:pPr marL="285750" indent="-285750">
              <a:buFont typeface="Arial" panose="020B0604020202020204" pitchFamily="34" charset="0"/>
              <a:buChar char="•"/>
            </a:pPr>
            <a:endParaRPr lang="en-US" sz="2300" dirty="0">
              <a:latin typeface="Baskerville Old Face" panose="02020602080505020303" pitchFamily="18" charset="0"/>
            </a:endParaRPr>
          </a:p>
          <a:p>
            <a:pPr marL="285750" indent="-285750">
              <a:buFont typeface="Arial" panose="020B0604020202020204" pitchFamily="34" charset="0"/>
              <a:buChar char="•"/>
            </a:pPr>
            <a:r>
              <a:rPr lang="en-US" sz="2300" dirty="0">
                <a:latin typeface="Baskerville Old Face" panose="02020602080505020303" pitchFamily="18" charset="0"/>
              </a:rPr>
              <a:t>With Tableau, we were able to quickly identify top rejected machines and departments through drill-downs and dynamic filtering.</a:t>
            </a:r>
          </a:p>
          <a:p>
            <a:pPr marL="285750" indent="-285750">
              <a:buFont typeface="Arial" panose="020B0604020202020204" pitchFamily="34" charset="0"/>
              <a:buChar char="•"/>
            </a:pPr>
            <a:endParaRPr lang="en-US" sz="2300" dirty="0">
              <a:latin typeface="Baskerville Old Face" panose="02020602080505020303" pitchFamily="18" charset="0"/>
            </a:endParaRPr>
          </a:p>
          <a:p>
            <a:pPr marL="285750" indent="-285750">
              <a:buFont typeface="Arial" panose="020B0604020202020204" pitchFamily="34" charset="0"/>
              <a:buChar char="•"/>
            </a:pPr>
            <a:r>
              <a:rPr lang="en-US" sz="2300" dirty="0">
                <a:latin typeface="Baskerville Old Face" panose="02020602080505020303" pitchFamily="18" charset="0"/>
              </a:rPr>
              <a:t>The visualization in Tableau allowed us to compare manufacturing performance month-wise and detect key efficiency fluctuations.</a:t>
            </a:r>
          </a:p>
          <a:p>
            <a:endParaRPr lang="en-US" sz="2300" dirty="0">
              <a:latin typeface="Baskerville Old Face" panose="02020602080505020303" pitchFamily="18" charset="0"/>
            </a:endParaRPr>
          </a:p>
          <a:p>
            <a:pPr marL="285750" indent="-285750">
              <a:buFont typeface="Arial" panose="020B0604020202020204" pitchFamily="34" charset="0"/>
              <a:buChar char="•"/>
            </a:pPr>
            <a:r>
              <a:rPr lang="en-US" sz="2300" dirty="0">
                <a:latin typeface="Baskerville Old Face" panose="02020602080505020303" pitchFamily="18" charset="0"/>
              </a:rPr>
              <a:t>Through interactive charts, Tableau helps uncover hidden patterns in performance metrics such as Manufactured vs Rejected Quantity and Efficiency %.</a:t>
            </a:r>
          </a:p>
        </p:txBody>
      </p:sp>
    </p:spTree>
    <p:extLst>
      <p:ext uri="{BB962C8B-B14F-4D97-AF65-F5344CB8AC3E}">
        <p14:creationId xmlns:p14="http://schemas.microsoft.com/office/powerpoint/2010/main" val="18396477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960012-499C-4F8E-D28A-2B28715191F5}"/>
              </a:ext>
            </a:extLst>
          </p:cNvPr>
          <p:cNvPicPr>
            <a:picLocks noChangeAspect="1"/>
          </p:cNvPicPr>
          <p:nvPr/>
        </p:nvPicPr>
        <p:blipFill>
          <a:blip r:embed="rId2"/>
          <a:stretch>
            <a:fillRect/>
          </a:stretch>
        </p:blipFill>
        <p:spPr>
          <a:xfrm>
            <a:off x="93518" y="124691"/>
            <a:ext cx="11939155" cy="6172797"/>
          </a:xfrm>
          <a:prstGeom prst="rect">
            <a:avLst/>
          </a:prstGeom>
        </p:spPr>
      </p:pic>
    </p:spTree>
    <p:extLst>
      <p:ext uri="{BB962C8B-B14F-4D97-AF65-F5344CB8AC3E}">
        <p14:creationId xmlns:p14="http://schemas.microsoft.com/office/powerpoint/2010/main" val="316843718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BB16D-16D4-66B6-C953-B8A8B2851596}"/>
              </a:ext>
            </a:extLst>
          </p:cNvPr>
          <p:cNvSpPr>
            <a:spLocks noGrp="1"/>
          </p:cNvSpPr>
          <p:nvPr>
            <p:ph type="title"/>
          </p:nvPr>
        </p:nvSpPr>
        <p:spPr/>
        <p:txBody>
          <a:bodyPr>
            <a:normAutofit/>
          </a:bodyPr>
          <a:lstStyle/>
          <a:p>
            <a:r>
              <a:rPr lang="en-US" sz="4500" dirty="0">
                <a:solidFill>
                  <a:schemeClr val="tx1"/>
                </a:solidFill>
                <a:latin typeface="Baskerville Old Face" panose="02020602080505020303" pitchFamily="18" charset="0"/>
              </a:rPr>
              <a:t>Power BI Dashboard</a:t>
            </a:r>
          </a:p>
        </p:txBody>
      </p:sp>
      <p:sp>
        <p:nvSpPr>
          <p:cNvPr id="3" name="TextBox 2">
            <a:extLst>
              <a:ext uri="{FF2B5EF4-FFF2-40B4-BE49-F238E27FC236}">
                <a16:creationId xmlns:a16="http://schemas.microsoft.com/office/drawing/2014/main" id="{F76C22E1-06B9-387E-F870-76F578717A1A}"/>
              </a:ext>
            </a:extLst>
          </p:cNvPr>
          <p:cNvSpPr txBox="1"/>
          <p:nvPr/>
        </p:nvSpPr>
        <p:spPr>
          <a:xfrm>
            <a:off x="1246909" y="2140527"/>
            <a:ext cx="9653155" cy="4287392"/>
          </a:xfrm>
          <a:prstGeom prst="rect">
            <a:avLst/>
          </a:prstGeom>
          <a:noFill/>
        </p:spPr>
        <p:txBody>
          <a:bodyPr wrap="square" rtlCol="0">
            <a:spAutoFit/>
          </a:bodyPr>
          <a:lstStyle/>
          <a:p>
            <a:pPr>
              <a:lnSpc>
                <a:spcPct val="150000"/>
              </a:lnSpc>
              <a:buFont typeface="Arial" panose="020B0604020202020204" pitchFamily="34" charset="0"/>
              <a:buChar char="•"/>
            </a:pPr>
            <a:r>
              <a:rPr lang="en-US" sz="2300" dirty="0">
                <a:latin typeface="Baskerville Old Face" panose="02020602080505020303" pitchFamily="18" charset="0"/>
              </a:rPr>
              <a:t>KPIs with conditional formatting</a:t>
            </a:r>
          </a:p>
          <a:p>
            <a:pPr>
              <a:lnSpc>
                <a:spcPct val="150000"/>
              </a:lnSpc>
              <a:buFont typeface="Arial" panose="020B0604020202020204" pitchFamily="34" charset="0"/>
              <a:buChar char="•"/>
            </a:pPr>
            <a:r>
              <a:rPr lang="en-US" sz="2300" dirty="0">
                <a:latin typeface="Baskerville Old Face" panose="02020602080505020303" pitchFamily="18" charset="0"/>
              </a:rPr>
              <a:t>Dynamic Top-N slicer</a:t>
            </a:r>
          </a:p>
          <a:p>
            <a:pPr>
              <a:lnSpc>
                <a:spcPct val="150000"/>
              </a:lnSpc>
              <a:buFont typeface="Arial" panose="020B0604020202020204" pitchFamily="34" charset="0"/>
              <a:buChar char="•"/>
            </a:pPr>
            <a:r>
              <a:rPr lang="en-US" sz="2300" dirty="0">
                <a:latin typeface="Baskerville Old Face" panose="02020602080505020303" pitchFamily="18" charset="0"/>
              </a:rPr>
              <a:t>Custom tooltip page</a:t>
            </a:r>
          </a:p>
          <a:p>
            <a:pPr>
              <a:lnSpc>
                <a:spcPct val="150000"/>
              </a:lnSpc>
              <a:buFont typeface="Arial" panose="020B0604020202020204" pitchFamily="34" charset="0"/>
              <a:buChar char="•"/>
            </a:pPr>
            <a:r>
              <a:rPr lang="en-US" sz="2300" dirty="0">
                <a:latin typeface="Baskerville Old Face" panose="02020602080505020303" pitchFamily="18" charset="0"/>
              </a:rPr>
              <a:t>Drill-through analysis</a:t>
            </a:r>
          </a:p>
          <a:p>
            <a:pPr>
              <a:lnSpc>
                <a:spcPct val="150000"/>
              </a:lnSpc>
              <a:buFont typeface="Arial" panose="020B0604020202020204" pitchFamily="34" charset="0"/>
              <a:buChar char="•"/>
            </a:pPr>
            <a:r>
              <a:rPr lang="en-US" sz="2300" dirty="0">
                <a:latin typeface="Baskerville Old Face" panose="02020602080505020303" pitchFamily="18" charset="0"/>
              </a:rPr>
              <a:t>Machine-wise, employee-wise and department-wise comparisons</a:t>
            </a:r>
          </a:p>
          <a:p>
            <a:pPr>
              <a:lnSpc>
                <a:spcPct val="150000"/>
              </a:lnSpc>
            </a:pPr>
            <a:r>
              <a:rPr lang="en-US" sz="2300" dirty="0">
                <a:latin typeface="Baskerville Old Face" panose="02020602080505020303" pitchFamily="18" charset="0"/>
              </a:rPr>
              <a:t>Power BI enhanced decision-making by providing interactive dashboards and automated insights.</a:t>
            </a:r>
          </a:p>
          <a:p>
            <a:pPr>
              <a:lnSpc>
                <a:spcPct val="150000"/>
              </a:lnSpc>
            </a:pPr>
            <a:endParaRPr lang="en-US" sz="2300" dirty="0">
              <a:latin typeface="Baskerville Old Face" panose="02020602080505020303" pitchFamily="18" charset="0"/>
            </a:endParaRPr>
          </a:p>
        </p:txBody>
      </p:sp>
    </p:spTree>
    <p:extLst>
      <p:ext uri="{BB962C8B-B14F-4D97-AF65-F5344CB8AC3E}">
        <p14:creationId xmlns:p14="http://schemas.microsoft.com/office/powerpoint/2010/main" val="3994528898"/>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357C84-A19C-11E0-1B80-66C2C3859135}"/>
              </a:ext>
            </a:extLst>
          </p:cNvPr>
          <p:cNvPicPr>
            <a:picLocks noChangeAspect="1"/>
          </p:cNvPicPr>
          <p:nvPr/>
        </p:nvPicPr>
        <p:blipFill>
          <a:blip r:embed="rId2"/>
          <a:stretch>
            <a:fillRect/>
          </a:stretch>
        </p:blipFill>
        <p:spPr>
          <a:xfrm>
            <a:off x="136813" y="97780"/>
            <a:ext cx="11918373" cy="6167938"/>
          </a:xfrm>
          <a:prstGeom prst="rect">
            <a:avLst/>
          </a:prstGeom>
        </p:spPr>
      </p:pic>
    </p:spTree>
    <p:extLst>
      <p:ext uri="{BB962C8B-B14F-4D97-AF65-F5344CB8AC3E}">
        <p14:creationId xmlns:p14="http://schemas.microsoft.com/office/powerpoint/2010/main" val="331926985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{1B6BF7E3-99A1-4871-85D4-7BAB17F9D424}TFf0a5ceae-4542-492d-822e-d65a94fb0e1e3b562c5a_win32-009a0557e699</Template>
  <TotalTime>852</TotalTime>
  <Words>725</Words>
  <Application>Microsoft Office PowerPoint</Application>
  <PresentationFormat>Widescreen</PresentationFormat>
  <Paragraphs>98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Baskerville Old Face</vt:lpstr>
      <vt:lpstr>Bookman Old Style</vt:lpstr>
      <vt:lpstr>Calibri</vt:lpstr>
      <vt:lpstr>Franklin Gothic Book</vt:lpstr>
      <vt:lpstr>Wingdings</vt:lpstr>
      <vt:lpstr>Custom</vt:lpstr>
      <vt:lpstr>Manufacturing Performance  Analytics Dashboard</vt:lpstr>
      <vt:lpstr>Problem Statement:</vt:lpstr>
      <vt:lpstr>PowerPoint Presentation</vt:lpstr>
      <vt:lpstr>Excel Dashboard </vt:lpstr>
      <vt:lpstr>PowerPoint Presentation</vt:lpstr>
      <vt:lpstr>Tableau Dashboard</vt:lpstr>
      <vt:lpstr>PowerPoint Presentation</vt:lpstr>
      <vt:lpstr>Power BI Dashboard</vt:lpstr>
      <vt:lpstr>PowerPoint Presentation</vt:lpstr>
      <vt:lpstr>SQL Queries and Output</vt:lpstr>
      <vt:lpstr>PowerPoint Presentation</vt:lpstr>
      <vt:lpstr>Project Summary</vt:lpstr>
      <vt:lpstr>PowerPoint Presentation</vt:lpstr>
      <vt:lpstr>PowerPoint Presentation</vt:lpstr>
      <vt:lpstr>“This project gave us complete end-to-end experience in data analysis—from data cleaning to visualization and insight generation. Using Excel, SQL, Tableau, and Power BI, we analyzed manufacturing performance, identified key trends, and highlighted improvement areas. The insights will support better decisions, improve efficiency, and reduce rejection rates while strengthening our technical and analytical skills.”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Manufacturing Performance  Analytics Dashboard</dc:title>
  <dc:creator>chaitra bijjal</dc:creator>
  <cp:lastModifiedBy>chaitra bijjal</cp:lastModifiedBy>
  <cp:revision>1</cp:revision>
  <dcterms:created xsi:type="dcterms:W3CDTF">2025-12-08T09:58:46Z</dcterms:created>
  <dcterms:modified xsi:type="dcterms:W3CDTF">2025-12-09T10:08:58Z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